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44" r:id="rId2"/>
    <p:sldId id="372" r:id="rId3"/>
    <p:sldId id="366" r:id="rId4"/>
    <p:sldId id="361" r:id="rId5"/>
    <p:sldId id="280" r:id="rId6"/>
    <p:sldId id="445" r:id="rId7"/>
    <p:sldId id="283" r:id="rId8"/>
    <p:sldId id="284" r:id="rId9"/>
    <p:sldId id="467" r:id="rId10"/>
    <p:sldId id="285" r:id="rId11"/>
    <p:sldId id="286" r:id="rId12"/>
    <p:sldId id="446" r:id="rId13"/>
    <p:sldId id="460" r:id="rId14"/>
    <p:sldId id="461" r:id="rId15"/>
    <p:sldId id="462" r:id="rId16"/>
    <p:sldId id="463" r:id="rId17"/>
    <p:sldId id="447" r:id="rId18"/>
    <p:sldId id="458" r:id="rId19"/>
    <p:sldId id="465" r:id="rId20"/>
    <p:sldId id="459" r:id="rId21"/>
    <p:sldId id="468" r:id="rId22"/>
    <p:sldId id="470" r:id="rId23"/>
    <p:sldId id="471" r:id="rId24"/>
    <p:sldId id="472" r:id="rId25"/>
    <p:sldId id="469" r:id="rId26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3200C0"/>
    <a:srgbClr val="290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4"/>
    <p:restoredTop sz="92917" autoAdjust="0"/>
  </p:normalViewPr>
  <p:slideViewPr>
    <p:cSldViewPr>
      <p:cViewPr varScale="1">
        <p:scale>
          <a:sx n="116" d="100"/>
          <a:sy n="116" d="100"/>
        </p:scale>
        <p:origin x="13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83FE-1C75-4C0E-94EA-7CA64890BE66}" type="datetimeFigureOut">
              <a:rPr lang="en-US" smtClean="0"/>
              <a:pPr/>
              <a:t>11/7/21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D2E65-3679-47D4-97E2-DE1AB93850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7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5E92A9-E9A6-4CBA-8924-4EDCE621F4F1}" type="datetimeFigureOut">
              <a:rPr lang="en-US" smtClean="0"/>
              <a:pPr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53599F7-A18F-49EF-99DF-6890E6C583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6576" y="606856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68568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38400" y="6019800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086600" y="6019800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Chương 4 – Kỹ thuật mã hóa kênh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228600" y="62484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A1EC7A20-3C6A-496B-9976-157220B62F67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28257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F7D362C5-DA37-474C-9CEA-BEB3AC75A586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45516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Chương 4 – Kỹ thuật mã hóa kênh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fld id="{B84FA0D0-8961-4B3A-AC5A-0D3ABF460D6F}" type="slidenum">
              <a:rPr lang="vi-VN" altLang="en-US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885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>
            <a:lvl1pPr algn="ctr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86868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686800" cy="5105400"/>
          </a:xfrm>
        </p:spPr>
        <p:txBody>
          <a:bodyPr/>
          <a:lstStyle>
            <a:lvl1pPr>
              <a:defRPr sz="2000" b="0">
                <a:latin typeface="Times New Roman" pitchFamily="18" charset="0"/>
                <a:cs typeface="Times New Roman" pitchFamily="18" charset="0"/>
              </a:defRPr>
            </a:lvl1pPr>
            <a:lvl2pPr>
              <a:defRPr sz="19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7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19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vi-VN"/>
              <a:t>Chương 4 – Kỹ thuật mã hóa kênh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8686800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 i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vi-VN" dirty="0"/>
              <a:t>Chương </a:t>
            </a:r>
            <a:r>
              <a:rPr lang="en-US" dirty="0"/>
              <a:t>4</a:t>
            </a:r>
            <a:r>
              <a:rPr lang="vi-VN" dirty="0"/>
              <a:t> – Kỹ thuật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kênh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1440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14400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D95983-6AA3-4F6B-98EA-7953A4D4C3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rgbClr val="2909AF"/>
        </a:buClr>
        <a:buSzPct val="60000"/>
        <a:buFont typeface="Wingdings" pitchFamily="2" charset="2"/>
        <a:buChar char="q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40080" indent="-274320" algn="l" rtl="0" eaLnBrk="1" latinLnBrk="0" hangingPunct="1">
        <a:spcBef>
          <a:spcPts val="550"/>
        </a:spcBef>
        <a:buClr>
          <a:srgbClr val="2909AF"/>
        </a:buClr>
        <a:buSzPct val="100000"/>
        <a:buFont typeface="Wingdings" pitchFamily="2" charset="2"/>
        <a:buChar char="§"/>
        <a:defRPr kumimoji="0" sz="19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914400" indent="-228600" algn="l" rtl="0" eaLnBrk="1" latinLnBrk="0" hangingPunct="1">
        <a:spcBef>
          <a:spcPts val="500"/>
        </a:spcBef>
        <a:buClr>
          <a:srgbClr val="2909AF"/>
        </a:buClr>
        <a:buSzPct val="75000"/>
        <a:buFont typeface="Courier New" pitchFamily="49" charset="0"/>
        <a:buChar char="o"/>
        <a:defRPr kumimoji="0"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71600" indent="-228600" algn="l" rtl="0" eaLnBrk="1" latinLnBrk="0" hangingPunct="1">
        <a:spcBef>
          <a:spcPts val="400"/>
        </a:spcBef>
        <a:buClr>
          <a:srgbClr val="2909AF"/>
        </a:buClr>
        <a:buSzPct val="75000"/>
        <a:buFont typeface="Times New Roman" pitchFamily="18" charset="0"/>
        <a:buChar char="+"/>
        <a:defRPr kumimoji="0" sz="17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828800" indent="-228600" algn="l" rtl="0" eaLnBrk="1" latinLnBrk="0" hangingPunct="1">
        <a:spcBef>
          <a:spcPts val="400"/>
        </a:spcBef>
        <a:buClr>
          <a:srgbClr val="2909AF"/>
        </a:buClr>
        <a:buSzPct val="65000"/>
        <a:buFont typeface="Arial" pitchFamily="34" charset="0"/>
        <a:buChar char="•"/>
        <a:defRPr kumimoji="0"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8153400" cy="2133600"/>
          </a:xfrm>
        </p:spPr>
        <p:txBody>
          <a:bodyPr>
            <a:normAutofit/>
          </a:bodyPr>
          <a:lstStyle/>
          <a:p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Chương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4: </a:t>
            </a:r>
            <a:b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KỸ </a:t>
            </a:r>
            <a:r>
              <a:rPr lang="en-US" sz="4400" b="1" cap="all" dirty="0" err="1">
                <a:solidFill>
                  <a:srgbClr val="FF0000"/>
                </a:solidFill>
                <a:latin typeface="Arial"/>
                <a:cs typeface="Arial"/>
              </a:rPr>
              <a:t>thuật</a:t>
            </a:r>
            <a:r>
              <a:rPr lang="en-US" sz="4400" b="1" cap="all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FF0000"/>
                </a:solidFill>
                <a:latin typeface="Arial"/>
                <a:cs typeface="Arial"/>
              </a:rPr>
              <a:t>MÃ HÓA KÊNH</a:t>
            </a:r>
            <a:endParaRPr lang="en-US" sz="4400" b="1" dirty="0">
              <a:solidFill>
                <a:srgbClr val="3200C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838200" cy="381000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2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Khả năng phát hiện lỗi của mã parity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: 2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 phát hiện 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theo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thuyết</a:t>
            </a:r>
            <a:r>
              <a:rPr lang="en-US" altLang="en-US" sz="2200" dirty="0">
                <a:latin typeface="Arial"/>
                <a:cs typeface="Arial"/>
              </a:rPr>
              <a:t>: 1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 phát hiện 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thực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tế</a:t>
            </a:r>
            <a:r>
              <a:rPr lang="vi-VN" altLang="en-US" sz="2200" dirty="0">
                <a:latin typeface="Arial"/>
                <a:cs typeface="Arial"/>
              </a:rPr>
              <a:t>: phát hiện được số lỗi lẻ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altLang="en-US" sz="2200" dirty="0">
                <a:latin typeface="Arial"/>
                <a:cs typeface="Arial"/>
              </a:rPr>
              <a:t>Khả 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: 0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mở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rộng</a:t>
            </a:r>
            <a:r>
              <a:rPr lang="en-US" altLang="en-US" sz="2200" dirty="0">
                <a:latin typeface="Arial"/>
                <a:cs typeface="Arial"/>
              </a:rPr>
              <a:t> ra </a:t>
            </a:r>
            <a:r>
              <a:rPr lang="en-US" altLang="en-US" sz="2200" dirty="0" err="1">
                <a:latin typeface="Arial"/>
                <a:cs typeface="Arial"/>
              </a:rPr>
              <a:t>cho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gồm</a:t>
            </a:r>
            <a:r>
              <a:rPr lang="en-US" altLang="en-US" sz="2200" dirty="0">
                <a:latin typeface="Arial"/>
                <a:cs typeface="Arial"/>
              </a:rPr>
              <a:t> P </a:t>
            </a:r>
            <a:r>
              <a:rPr lang="en-US" altLang="en-US" sz="2200" dirty="0" err="1">
                <a:latin typeface="Arial"/>
                <a:cs typeface="Arial"/>
              </a:rPr>
              <a:t>hàng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P </a:t>
            </a:r>
            <a:r>
              <a:rPr lang="en-US" altLang="en-US" sz="2200" dirty="0" err="1">
                <a:latin typeface="Arial"/>
                <a:cs typeface="Arial"/>
              </a:rPr>
              <a:t>cột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447800" y="990600"/>
            <a:ext cx="6553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6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5         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4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3  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2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vi-VN" altLang="ja-JP" sz="2400" b="1">
                <a:latin typeface="Times New Roman" panose="02020603050405020304" pitchFamily="18" charset="0"/>
                <a:ea typeface="MS Mincho" panose="02020609040205080304" pitchFamily="49" charset="-128"/>
              </a:rPr>
              <a:t>        B</a:t>
            </a:r>
            <a:r>
              <a:rPr lang="vi-VN" altLang="ja-JP" sz="2400" b="1" baseline="-25000">
                <a:latin typeface="Times New Roman" panose="02020603050405020304" pitchFamily="18" charset="0"/>
                <a:ea typeface="MS Mincho" panose="02020609040205080304" pitchFamily="49" charset="-128"/>
              </a:rPr>
              <a:t>0</a:t>
            </a:r>
            <a:endParaRPr lang="vi-VN" altLang="en-US" sz="2400">
              <a:ea typeface="MS Mincho" panose="02020609040205080304" pitchFamily="49" charset="-128"/>
            </a:endParaRPr>
          </a:p>
        </p:txBody>
      </p:sp>
      <p:sp>
        <p:nvSpPr>
          <p:cNvPr id="47108" name="Text Box 6"/>
          <p:cNvSpPr txBox="1">
            <a:spLocks noChangeArrowheads="1"/>
          </p:cNvSpPr>
          <p:nvPr/>
        </p:nvSpPr>
        <p:spPr bwMode="auto">
          <a:xfrm>
            <a:off x="4416425" y="6324600"/>
            <a:ext cx="1298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 lẻ</a:t>
            </a:r>
            <a:endParaRPr lang="vi-VN" altLang="en-US" sz="2400" b="1">
              <a:solidFill>
                <a:srgbClr val="000066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1981200" y="6324600"/>
            <a:ext cx="12985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ja-JP" sz="2400" b="1">
                <a:solidFill>
                  <a:srgbClr val="000066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 chẵn</a:t>
            </a:r>
            <a:endParaRPr lang="vi-VN" altLang="en-US" sz="2400" b="1">
              <a:solidFill>
                <a:srgbClr val="000066"/>
              </a:solidFill>
              <a:ea typeface="MS Mincho" panose="02020609040205080304" pitchFamily="49" charset="-128"/>
            </a:endParaRP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6477000" y="1962150"/>
            <a:ext cx="555625" cy="412750"/>
            <a:chOff x="8064" y="11664"/>
            <a:chExt cx="432" cy="432"/>
          </a:xfrm>
        </p:grpSpPr>
        <p:sp>
          <p:nvSpPr>
            <p:cNvPr id="47154" name="AutoShape 9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5" name="AutoShape 10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7111" name="Line 11"/>
          <p:cNvSpPr>
            <a:spLocks noChangeShapeType="1"/>
          </p:cNvSpPr>
          <p:nvPr/>
        </p:nvSpPr>
        <p:spPr bwMode="auto">
          <a:xfrm>
            <a:off x="6078538" y="1947863"/>
            <a:ext cx="12985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Line 12"/>
          <p:cNvSpPr>
            <a:spLocks noChangeShapeType="1"/>
          </p:cNvSpPr>
          <p:nvPr/>
        </p:nvSpPr>
        <p:spPr bwMode="auto">
          <a:xfrm>
            <a:off x="5149850" y="2635250"/>
            <a:ext cx="18557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3" name="Line 13"/>
          <p:cNvSpPr>
            <a:spLocks noChangeShapeType="1"/>
          </p:cNvSpPr>
          <p:nvPr/>
        </p:nvSpPr>
        <p:spPr bwMode="auto">
          <a:xfrm>
            <a:off x="6762750" y="2360613"/>
            <a:ext cx="0" cy="274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14"/>
          <p:cNvSpPr>
            <a:spLocks noChangeShapeType="1"/>
          </p:cNvSpPr>
          <p:nvPr/>
        </p:nvSpPr>
        <p:spPr bwMode="auto">
          <a:xfrm>
            <a:off x="5334000" y="1524000"/>
            <a:ext cx="0" cy="11001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5"/>
          <p:cNvSpPr>
            <a:spLocks noChangeShapeType="1"/>
          </p:cNvSpPr>
          <p:nvPr/>
        </p:nvSpPr>
        <p:spPr bwMode="auto">
          <a:xfrm>
            <a:off x="4222750" y="3322638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6"/>
          <p:cNvSpPr>
            <a:spLocks noChangeShapeType="1"/>
          </p:cNvSpPr>
          <p:nvPr/>
        </p:nvSpPr>
        <p:spPr bwMode="auto">
          <a:xfrm>
            <a:off x="6078538" y="3048000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17"/>
          <p:cNvSpPr>
            <a:spLocks noChangeShapeType="1"/>
          </p:cNvSpPr>
          <p:nvPr/>
        </p:nvSpPr>
        <p:spPr bwMode="auto">
          <a:xfrm>
            <a:off x="4419600" y="1524000"/>
            <a:ext cx="0" cy="1787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Line 18"/>
          <p:cNvSpPr>
            <a:spLocks noChangeShapeType="1"/>
          </p:cNvSpPr>
          <p:nvPr/>
        </p:nvSpPr>
        <p:spPr bwMode="auto">
          <a:xfrm>
            <a:off x="6264275" y="1535113"/>
            <a:ext cx="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9" name="Line 19"/>
          <p:cNvSpPr>
            <a:spLocks noChangeShapeType="1"/>
          </p:cNvSpPr>
          <p:nvPr/>
        </p:nvSpPr>
        <p:spPr bwMode="auto">
          <a:xfrm>
            <a:off x="7192963" y="1535113"/>
            <a:ext cx="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120" name="Group 20"/>
          <p:cNvGrpSpPr>
            <a:grpSpLocks/>
          </p:cNvGrpSpPr>
          <p:nvPr/>
        </p:nvGrpSpPr>
        <p:grpSpPr bwMode="auto">
          <a:xfrm>
            <a:off x="5791200" y="2647950"/>
            <a:ext cx="555625" cy="412750"/>
            <a:chOff x="8064" y="11664"/>
            <a:chExt cx="432" cy="432"/>
          </a:xfrm>
        </p:grpSpPr>
        <p:sp>
          <p:nvSpPr>
            <p:cNvPr id="47152" name="AutoShape 21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3" name="AutoShape 22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1" name="Group 23"/>
          <p:cNvGrpSpPr>
            <a:grpSpLocks/>
          </p:cNvGrpSpPr>
          <p:nvPr/>
        </p:nvGrpSpPr>
        <p:grpSpPr bwMode="auto">
          <a:xfrm>
            <a:off x="4953000" y="3333750"/>
            <a:ext cx="557213" cy="412750"/>
            <a:chOff x="8064" y="11664"/>
            <a:chExt cx="432" cy="432"/>
          </a:xfrm>
        </p:grpSpPr>
        <p:sp>
          <p:nvSpPr>
            <p:cNvPr id="47150" name="AutoShape 24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51" name="AutoShape 25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2" name="Group 26"/>
          <p:cNvGrpSpPr>
            <a:grpSpLocks/>
          </p:cNvGrpSpPr>
          <p:nvPr/>
        </p:nvGrpSpPr>
        <p:grpSpPr bwMode="auto">
          <a:xfrm>
            <a:off x="3162300" y="4705350"/>
            <a:ext cx="557213" cy="412750"/>
            <a:chOff x="8064" y="11664"/>
            <a:chExt cx="432" cy="432"/>
          </a:xfrm>
        </p:grpSpPr>
        <p:sp>
          <p:nvSpPr>
            <p:cNvPr id="47148" name="AutoShape 27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9" name="AutoShape 28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3" name="Group 29"/>
          <p:cNvGrpSpPr>
            <a:grpSpLocks/>
          </p:cNvGrpSpPr>
          <p:nvPr/>
        </p:nvGrpSpPr>
        <p:grpSpPr bwMode="auto">
          <a:xfrm>
            <a:off x="4037013" y="4010025"/>
            <a:ext cx="555625" cy="412750"/>
            <a:chOff x="8064" y="11664"/>
            <a:chExt cx="432" cy="432"/>
          </a:xfrm>
        </p:grpSpPr>
        <p:sp>
          <p:nvSpPr>
            <p:cNvPr id="47146" name="AutoShape 30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 algn="ctr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7" name="AutoShape 31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7124" name="Group 32"/>
          <p:cNvGrpSpPr>
            <a:grpSpLocks/>
          </p:cNvGrpSpPr>
          <p:nvPr/>
        </p:nvGrpSpPr>
        <p:grpSpPr bwMode="auto">
          <a:xfrm>
            <a:off x="2305050" y="5391150"/>
            <a:ext cx="557213" cy="412750"/>
            <a:chOff x="8064" y="11664"/>
            <a:chExt cx="432" cy="432"/>
          </a:xfrm>
        </p:grpSpPr>
        <p:sp>
          <p:nvSpPr>
            <p:cNvPr id="47144" name="AutoShape 33"/>
            <p:cNvSpPr>
              <a:spLocks noChangeArrowheads="1"/>
            </p:cNvSpPr>
            <p:nvPr/>
          </p:nvSpPr>
          <p:spPr bwMode="auto">
            <a:xfrm rot="5400000">
              <a:off x="8064" y="11664"/>
              <a:ext cx="432" cy="432"/>
            </a:xfrm>
            <a:prstGeom prst="flowChartDelay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45" name="AutoShape 34"/>
            <p:cNvSpPr>
              <a:spLocks noChangeArrowheads="1"/>
            </p:cNvSpPr>
            <p:nvPr/>
          </p:nvSpPr>
          <p:spPr bwMode="auto">
            <a:xfrm>
              <a:off x="8148" y="11744"/>
              <a:ext cx="273" cy="283"/>
            </a:xfrm>
            <a:prstGeom prst="flowChartOr">
              <a:avLst/>
            </a:prstGeom>
            <a:solidFill>
              <a:srgbClr val="FFFFFF"/>
            </a:solidFill>
            <a:ln w="28575">
              <a:solidFill>
                <a:srgbClr val="00006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7125" name="Line 35"/>
          <p:cNvSpPr>
            <a:spLocks noChangeShapeType="1"/>
          </p:cNvSpPr>
          <p:nvPr/>
        </p:nvSpPr>
        <p:spPr bwMode="auto">
          <a:xfrm>
            <a:off x="5246688" y="3735388"/>
            <a:ext cx="0" cy="274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Line 36"/>
          <p:cNvSpPr>
            <a:spLocks noChangeShapeType="1"/>
          </p:cNvSpPr>
          <p:nvPr/>
        </p:nvSpPr>
        <p:spPr bwMode="auto">
          <a:xfrm>
            <a:off x="3352800" y="4010025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Line 37"/>
          <p:cNvSpPr>
            <a:spLocks noChangeShapeType="1"/>
          </p:cNvSpPr>
          <p:nvPr/>
        </p:nvSpPr>
        <p:spPr bwMode="auto">
          <a:xfrm>
            <a:off x="3479800" y="1535113"/>
            <a:ext cx="0" cy="24749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8" name="Line 38"/>
          <p:cNvSpPr>
            <a:spLocks noChangeShapeType="1"/>
          </p:cNvSpPr>
          <p:nvPr/>
        </p:nvSpPr>
        <p:spPr bwMode="auto">
          <a:xfrm>
            <a:off x="4318000" y="4422775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Line 39"/>
          <p:cNvSpPr>
            <a:spLocks noChangeShapeType="1"/>
          </p:cNvSpPr>
          <p:nvPr/>
        </p:nvSpPr>
        <p:spPr bwMode="auto">
          <a:xfrm>
            <a:off x="2366963" y="4697413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0" name="Line 40"/>
          <p:cNvSpPr>
            <a:spLocks noChangeShapeType="1"/>
          </p:cNvSpPr>
          <p:nvPr/>
        </p:nvSpPr>
        <p:spPr bwMode="auto">
          <a:xfrm>
            <a:off x="2551113" y="1535113"/>
            <a:ext cx="0" cy="31623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1" name="Line 41"/>
          <p:cNvSpPr>
            <a:spLocks noChangeShapeType="1"/>
          </p:cNvSpPr>
          <p:nvPr/>
        </p:nvSpPr>
        <p:spPr bwMode="auto">
          <a:xfrm>
            <a:off x="3448050" y="5105400"/>
            <a:ext cx="0" cy="274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2" name="Line 42"/>
          <p:cNvSpPr>
            <a:spLocks noChangeShapeType="1"/>
          </p:cNvSpPr>
          <p:nvPr/>
        </p:nvSpPr>
        <p:spPr bwMode="auto">
          <a:xfrm>
            <a:off x="1524000" y="5391150"/>
            <a:ext cx="204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3" name="Line 43"/>
          <p:cNvSpPr>
            <a:spLocks noChangeShapeType="1"/>
          </p:cNvSpPr>
          <p:nvPr/>
        </p:nvSpPr>
        <p:spPr bwMode="auto">
          <a:xfrm>
            <a:off x="1600200" y="1524000"/>
            <a:ext cx="0" cy="3848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4" name="Line 44"/>
          <p:cNvSpPr>
            <a:spLocks noChangeShapeType="1"/>
          </p:cNvSpPr>
          <p:nvPr/>
        </p:nvSpPr>
        <p:spPr bwMode="auto">
          <a:xfrm>
            <a:off x="2590800" y="5943600"/>
            <a:ext cx="9286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AutoShape 45"/>
          <p:cNvSpPr>
            <a:spLocks noChangeArrowheads="1"/>
          </p:cNvSpPr>
          <p:nvPr/>
        </p:nvSpPr>
        <p:spPr bwMode="auto">
          <a:xfrm rot="5400000">
            <a:off x="3553619" y="5742781"/>
            <a:ext cx="274638" cy="371475"/>
          </a:xfrm>
          <a:prstGeom prst="flowChartExtract">
            <a:avLst/>
          </a:prstGeom>
          <a:solidFill>
            <a:srgbClr val="FFFFFF"/>
          </a:solidFill>
          <a:ln w="28575">
            <a:solidFill>
              <a:srgbClr val="00006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36" name="AutoShape 46"/>
          <p:cNvSpPr>
            <a:spLocks noChangeArrowheads="1"/>
          </p:cNvSpPr>
          <p:nvPr/>
        </p:nvSpPr>
        <p:spPr bwMode="auto">
          <a:xfrm>
            <a:off x="3867150" y="5867400"/>
            <a:ext cx="185738" cy="136525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0000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37" name="Line 47"/>
          <p:cNvSpPr>
            <a:spLocks noChangeShapeType="1"/>
          </p:cNvSpPr>
          <p:nvPr/>
        </p:nvSpPr>
        <p:spPr bwMode="auto">
          <a:xfrm>
            <a:off x="4038600" y="5943600"/>
            <a:ext cx="7429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8" name="Line 48"/>
          <p:cNvSpPr>
            <a:spLocks noChangeShapeType="1"/>
          </p:cNvSpPr>
          <p:nvPr/>
        </p:nvSpPr>
        <p:spPr bwMode="auto">
          <a:xfrm>
            <a:off x="4800600" y="5943600"/>
            <a:ext cx="0" cy="4111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9" name="Line 49"/>
          <p:cNvSpPr>
            <a:spLocks noChangeShapeType="1"/>
          </p:cNvSpPr>
          <p:nvPr/>
        </p:nvSpPr>
        <p:spPr bwMode="auto">
          <a:xfrm>
            <a:off x="2590800" y="5791200"/>
            <a:ext cx="0" cy="5492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0" name="Line 50"/>
          <p:cNvSpPr>
            <a:spLocks noChangeShapeType="1"/>
          </p:cNvSpPr>
          <p:nvPr/>
        </p:nvSpPr>
        <p:spPr bwMode="auto">
          <a:xfrm>
            <a:off x="1066800" y="1722438"/>
            <a:ext cx="7053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1" name="Line 51"/>
          <p:cNvSpPr>
            <a:spLocks noChangeShapeType="1"/>
          </p:cNvSpPr>
          <p:nvPr/>
        </p:nvSpPr>
        <p:spPr bwMode="auto">
          <a:xfrm>
            <a:off x="1066800" y="6172200"/>
            <a:ext cx="70532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Line 52"/>
          <p:cNvSpPr>
            <a:spLocks noChangeShapeType="1"/>
          </p:cNvSpPr>
          <p:nvPr/>
        </p:nvSpPr>
        <p:spPr bwMode="auto">
          <a:xfrm>
            <a:off x="1066800" y="1731963"/>
            <a:ext cx="0" cy="4398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3" name="Line 53"/>
          <p:cNvSpPr>
            <a:spLocks noChangeShapeType="1"/>
          </p:cNvSpPr>
          <p:nvPr/>
        </p:nvSpPr>
        <p:spPr bwMode="auto">
          <a:xfrm>
            <a:off x="8101013" y="1736725"/>
            <a:ext cx="0" cy="43989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Mạch tính bit P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97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vòng CRC (Cyclic Redundancy Check)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400" y="1219200"/>
                <a:ext cx="8915400" cy="5334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Cấu trúc toán học của mã vòng cho phép khả năng phát hiện cao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Có thể biểu diễn mã vòng bằng đa thức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Ví dụ 1: từ mã 1101001 có thể biểu diễn bằng đa thức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400" i="1" dirty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vi-V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vi-VN" sz="24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vi-V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4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4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4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4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4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vi-VN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Ví dụ 2: đa thức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2400" i="1" dirty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4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vi-VN" sz="24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4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4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4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biểu diễn cho từ mã: 1110 0110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400" y="1219200"/>
                <a:ext cx="8915400" cy="5334000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A690F2C-009B-064A-93BB-266030D0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4309"/>
            <a:ext cx="9144000" cy="13818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AB193-640B-0143-B7D5-8CE2134C48F4}"/>
              </a:ext>
            </a:extLst>
          </p:cNvPr>
          <p:cNvSpPr/>
          <p:nvPr/>
        </p:nvSpPr>
        <p:spPr>
          <a:xfrm>
            <a:off x="8153400" y="3342509"/>
            <a:ext cx="914400" cy="54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3637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Phép cộng đa thức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A312EF-6C79-C144-81A9-A7E5C236CECB}"/>
              </a:ext>
            </a:extLst>
          </p:cNvPr>
          <p:cNvSpPr txBox="1">
            <a:spLocks/>
          </p:cNvSpPr>
          <p:nvPr/>
        </p:nvSpPr>
        <p:spPr>
          <a:xfrm>
            <a:off x="152400" y="1219200"/>
            <a:ext cx="89154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Thực hiện cộng như cộng đa thức thông thường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F3E555CB-517A-2C4C-A8AB-BBAE11B49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Lưu ý: phép cộng các số nhị phân là cộng modulo – 2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0+0=0  ;  0+1=1  ;  1+0=1  ;  1+1=0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vi-VN" sz="2200" b="0" dirty="0">
                    <a:latin typeface="Arial" panose="020B0604020202020204" pitchFamily="34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r>
                      <a:rPr lang="vi-VN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vi-VN" sz="2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F3E555CB-517A-2C4C-A8AB-BBAE11B4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C0E491F-50ED-2140-A19E-E72A3D53760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38400" y="1905000"/>
                <a:ext cx="3962400" cy="838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vi-VN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vi-V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vi-VN" sz="2200" i="1" dirty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vi-VN" sz="2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C0E491F-50ED-2140-A19E-E72A3D537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38400" y="1905000"/>
                <a:ext cx="3962400" cy="838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48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Phép nhân đa thức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3EACB4E-562E-DF43-87F3-3789AFEF322A}"/>
              </a:ext>
            </a:extLst>
          </p:cNvPr>
          <p:cNvSpPr txBox="1">
            <a:spLocks/>
          </p:cNvSpPr>
          <p:nvPr/>
        </p:nvSpPr>
        <p:spPr>
          <a:xfrm>
            <a:off x="152400" y="1219200"/>
            <a:ext cx="89154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Thực hiện nhân như nhân đa thức thông thường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vi-VN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vi-V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vi-VN" sz="2200" i="1" dirty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</m:oMath>
                </a14:m>
                <a:endParaRPr lang="vi-VN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vi-V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0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1=1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vi-VN" sz="2200" b="0" dirty="0">
                    <a:latin typeface="Arial" panose="020B0604020202020204" pitchFamily="34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sz="2200" dirty="0"/>
                  <a:t>    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2590800"/>
                <a:ext cx="8915400" cy="3200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25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Phép chia đa thức mã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3EACB4E-562E-DF43-87F3-3789AFEF322A}"/>
              </a:ext>
            </a:extLst>
          </p:cNvPr>
          <p:cNvSpPr txBox="1">
            <a:spLocks/>
          </p:cNvSpPr>
          <p:nvPr/>
        </p:nvSpPr>
        <p:spPr>
          <a:xfrm>
            <a:off x="152400" y="1219200"/>
            <a:ext cx="89154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Thực hiện chia tương tự chia đa thức thông thường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m:rPr>
                          <m:nor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vi-VN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35DA3EC-C3A1-D641-B4C9-3E119B4265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438400" y="1981200"/>
                <a:ext cx="3962400" cy="838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2590800"/>
                <a:ext cx="8915400" cy="22098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vi-V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0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0=0  ;  1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vi-V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1=1</m:t>
                      </m:r>
                    </m:oMath>
                  </m:oMathPara>
                </a14:m>
                <a:endParaRPr lang="vi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vi-VN" sz="2200" b="0" dirty="0">
                    <a:latin typeface="Arial" panose="020B0604020202020204" pitchFamily="34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vi-VN" sz="2200" dirty="0"/>
                  <a:t>    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vi-VN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vi-VN" sz="2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3E1D06-7698-7443-AC3B-D7C57B70D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2590800"/>
                <a:ext cx="8915400" cy="2209800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78" y="4572000"/>
                <a:ext cx="8054622" cy="22098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Ví </a:t>
                </a:r>
                <a:r>
                  <a:rPr lang="en-US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2: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v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à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vi-VN" sz="2200" dirty="0"/>
                  <a:t>    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V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2200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???</m:t>
                    </m:r>
                  </m:oMath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8" y="4572000"/>
                <a:ext cx="8054622" cy="2209800"/>
              </a:xfrm>
              <a:prstGeom prst="rect">
                <a:avLst/>
              </a:prstGeom>
              <a:blipFill>
                <a:blip r:embed="rId4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52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04782"/>
            <a:ext cx="9144000" cy="1266818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200" dirty="0" err="1">
                <a:latin typeface="Arial"/>
                <a:cs typeface="Arial"/>
              </a:rPr>
              <a:t>Ví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dụ</a:t>
            </a:r>
            <a:r>
              <a:rPr lang="en-US" sz="3200" dirty="0">
                <a:latin typeface="Arial"/>
                <a:cs typeface="Arial"/>
              </a:rPr>
              <a:t> 2 (</a:t>
            </a:r>
            <a:r>
              <a:rPr lang="en-US" sz="3200" dirty="0" err="1">
                <a:latin typeface="Arial"/>
                <a:cs typeface="Arial"/>
              </a:rPr>
              <a:t>tt</a:t>
            </a:r>
            <a:r>
              <a:rPr lang="en-US" sz="3200" dirty="0">
                <a:latin typeface="Arial"/>
                <a:cs typeface="Arial"/>
              </a:rPr>
              <a:t>)</a:t>
            </a:r>
            <a:br>
              <a:rPr lang="en-US" sz="3200" dirty="0">
                <a:latin typeface="Arial"/>
                <a:cs typeface="Arial"/>
              </a:rPr>
            </a:b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14094" y="914400"/>
                <a:ext cx="89154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.                     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E1B6A87-308F-9649-8272-F00DF5E2D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4094" y="914400"/>
                <a:ext cx="8915400" cy="76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99E39-93AA-FE43-8898-E5D447F37950}"/>
              </a:ext>
            </a:extLst>
          </p:cNvPr>
          <p:cNvCxnSpPr>
            <a:cxnSpLocks/>
          </p:cNvCxnSpPr>
          <p:nvPr/>
        </p:nvCxnSpPr>
        <p:spPr>
          <a:xfrm>
            <a:off x="4216398" y="990600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BB7FCC-F1FB-6349-A42E-2CD684A26CC0}"/>
              </a:ext>
            </a:extLst>
          </p:cNvPr>
          <p:cNvCxnSpPr>
            <a:cxnSpLocks/>
          </p:cNvCxnSpPr>
          <p:nvPr/>
        </p:nvCxnSpPr>
        <p:spPr>
          <a:xfrm flipH="1">
            <a:off x="4216398" y="1526822"/>
            <a:ext cx="381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8B158E4-C15F-124A-A768-415304DBCE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" y="1447800"/>
                <a:ext cx="3637844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vi-VN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8B158E4-C15F-124A-A768-415304DB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447800"/>
                <a:ext cx="3637844" cy="76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DCC6A01D-D9B5-3746-A100-AC765BD7E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420" y="1920525"/>
                <a:ext cx="3886199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vi-VN" sz="2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vi-VN" sz="2200" i="1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vi-VN" sz="22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DCC6A01D-D9B5-3746-A100-AC765BD7E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20" y="1920525"/>
                <a:ext cx="3886199" cy="76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C7D5E920-A5D2-E043-AFDF-3D385B5C2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3400" y="1599143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C7D5E920-A5D2-E043-AFDF-3D385B5C2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599143"/>
                <a:ext cx="990600" cy="76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C3866EC8-6B4F-D148-8DD3-ABC180679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277" y="2407001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C3866EC8-6B4F-D148-8DD3-ABC18067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277" y="2407001"/>
                <a:ext cx="2362200" cy="76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16F976D6-8CE7-F144-BA94-126398F94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6808" y="2895600"/>
                <a:ext cx="2580921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16F976D6-8CE7-F144-BA94-126398F94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808" y="2895600"/>
                <a:ext cx="2580921" cy="76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D6DD82E0-4915-594C-9AF9-A957C40529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6168" y="3438872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D6DD82E0-4915-594C-9AF9-A957C405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168" y="3438872"/>
                <a:ext cx="2362200" cy="76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BED6FD9C-7C63-B646-A80C-04A750CB50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3807" y="4007201"/>
                <a:ext cx="4161366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BED6FD9C-7C63-B646-A80C-04A750CB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807" y="4007201"/>
                <a:ext cx="4161366" cy="76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F3199417-BB60-324D-8B12-B39AD16E48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0" y="1589617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F3199417-BB60-324D-8B12-B39AD16E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589617"/>
                <a:ext cx="990600" cy="76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93DA5271-87BC-D24B-BF6A-BCE589363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606" y="4460874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93DA5271-87BC-D24B-BF6A-BCE58936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06" y="4460874"/>
                <a:ext cx="2362200" cy="76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BE5B29D3-C403-6742-AFBD-350CC0BB2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6667" y="4996039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vi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BE5B29D3-C403-6742-AFBD-350CC0BB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67" y="4996039"/>
                <a:ext cx="2362200" cy="76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836AB0B1-9C80-AE43-8AE2-04CFC7EDB1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232" y="1600200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836AB0B1-9C80-AE43-8AE2-04CFC7EDB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32" y="1600200"/>
                <a:ext cx="990600" cy="76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93B719C6-7994-A945-A5E5-1910E2FB4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3467" y="1600200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93B719C6-7994-A945-A5E5-1910E2FB4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67" y="1600200"/>
                <a:ext cx="990600" cy="76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9FE4D818-AFB4-5841-B183-9CDC74450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4531" y="6090365"/>
                <a:ext cx="1914877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9FE4D818-AFB4-5841-B183-9CDC7445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31" y="6090365"/>
                <a:ext cx="1914877" cy="76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3835E359-B405-5447-AD75-A4A4A13F32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6801" y="1600200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2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3835E359-B405-5447-AD75-A4A4A13F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801" y="1600200"/>
                <a:ext cx="990600" cy="76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9BAC4257-6EB1-F146-BFF6-87B9A8026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8832" y="5543202"/>
                <a:ext cx="23622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vi-V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200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vi-VN" sz="2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vi-VN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vi-VN" sz="2200" b="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9BAC4257-6EB1-F146-BFF6-87B9A802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32" y="5543202"/>
                <a:ext cx="2362200" cy="76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335EAB-D3F6-D54A-80BD-93DAE8ADABB8}"/>
              </a:ext>
            </a:extLst>
          </p:cNvPr>
          <p:cNvCxnSpPr/>
          <p:nvPr/>
        </p:nvCxnSpPr>
        <p:spPr>
          <a:xfrm>
            <a:off x="114300" y="1920525"/>
            <a:ext cx="3314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438795-F2CF-0141-B24F-A813A26CBB35}"/>
              </a:ext>
            </a:extLst>
          </p:cNvPr>
          <p:cNvCxnSpPr>
            <a:cxnSpLocks/>
          </p:cNvCxnSpPr>
          <p:nvPr/>
        </p:nvCxnSpPr>
        <p:spPr>
          <a:xfrm>
            <a:off x="1486256" y="2971800"/>
            <a:ext cx="247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2E5829-2A51-2D44-ABD4-4A8AB057F615}"/>
              </a:ext>
            </a:extLst>
          </p:cNvPr>
          <p:cNvCxnSpPr>
            <a:cxnSpLocks/>
          </p:cNvCxnSpPr>
          <p:nvPr/>
        </p:nvCxnSpPr>
        <p:spPr>
          <a:xfrm>
            <a:off x="2288475" y="3981801"/>
            <a:ext cx="2109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8CA6DF-EC7F-B548-A9F5-E6B4E9CCBBBC}"/>
              </a:ext>
            </a:extLst>
          </p:cNvPr>
          <p:cNvCxnSpPr>
            <a:cxnSpLocks/>
          </p:cNvCxnSpPr>
          <p:nvPr/>
        </p:nvCxnSpPr>
        <p:spPr>
          <a:xfrm>
            <a:off x="3517547" y="5043662"/>
            <a:ext cx="2109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167256-540B-3B40-80B7-92F3A0483BF9}"/>
              </a:ext>
            </a:extLst>
          </p:cNvPr>
          <p:cNvCxnSpPr>
            <a:cxnSpLocks/>
          </p:cNvCxnSpPr>
          <p:nvPr/>
        </p:nvCxnSpPr>
        <p:spPr>
          <a:xfrm>
            <a:off x="4263140" y="6093538"/>
            <a:ext cx="21092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62F0B69-204D-6D4A-AA98-566F90F258D7}"/>
              </a:ext>
            </a:extLst>
          </p:cNvPr>
          <p:cNvSpPr/>
          <p:nvPr/>
        </p:nvSpPr>
        <p:spPr>
          <a:xfrm>
            <a:off x="5257800" y="6166565"/>
            <a:ext cx="1359601" cy="5390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95D3C5E8-835B-284C-96D0-6B2EE3B1F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3807" y="6055082"/>
                <a:ext cx="990600" cy="7620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rgbClr val="2909AF"/>
                  </a:buClr>
                  <a:buSzPct val="60000"/>
                  <a:buFont typeface="Wingdings" pitchFamily="2" charset="2"/>
                  <a:buChar char="q"/>
                  <a:defRPr kumimoji="0" sz="2000" b="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rgbClr val="2909AF"/>
                  </a:buClr>
                  <a:buSzPct val="100000"/>
                  <a:buFont typeface="Wingdings" pitchFamily="2" charset="2"/>
                  <a:buChar char="§"/>
                  <a:defRPr kumimoji="0" sz="19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rgbClr val="2909AF"/>
                  </a:buClr>
                  <a:buSzPct val="75000"/>
                  <a:buFont typeface="Courier New" pitchFamily="49" charset="0"/>
                  <a:buChar char="o"/>
                  <a:defRPr kumimoji="0"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75000"/>
                  <a:buFont typeface="Times New Roman" pitchFamily="18" charset="0"/>
                  <a:buChar char="+"/>
                  <a:defRPr kumimoji="0" sz="17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rgbClr val="2909AF"/>
                  </a:buClr>
                  <a:buSzPct val="65000"/>
                  <a:buFont typeface="Arial" pitchFamily="34" charset="0"/>
                  <a:buChar char="•"/>
                  <a:defRPr kumimoji="0"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200" i="1" dirty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vi-VN" sz="2200" i="1" dirty="0">
                          <a:latin typeface="Cambria Math" panose="02040503050406030204" pitchFamily="18" charset="0"/>
                        </a:rPr>
                        <m:t>ư</m:t>
                      </m:r>
                    </m:oMath>
                  </m:oMathPara>
                </a14:m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95D3C5E8-835B-284C-96D0-6B2EE3B1F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07" y="6055082"/>
                <a:ext cx="990600" cy="76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8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3" grpId="0"/>
      <p:bldP spid="24" grpId="0"/>
      <p:bldP spid="26" grpId="0"/>
      <p:bldP spid="27" grpId="0"/>
      <p:bldP spid="30" grpId="0"/>
      <p:bldP spid="32" grpId="0"/>
      <p:bldP spid="35" grpId="0"/>
      <p:bldP spid="36" grpId="0"/>
      <p:bldP spid="37" grpId="0"/>
      <p:bldP spid="38" grpId="0"/>
      <p:bldP spid="48" grpId="0" animBg="1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hoá và giải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C2D07-A4C4-8243-885A-FFC05AA8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1237898"/>
            <a:ext cx="9144000" cy="27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12E7-F4F1-7F4D-842D-C0CD6BD9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941558"/>
            <a:ext cx="8267700" cy="70664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8BDEFE8-1AF9-434D-B17F-CD7A14B944B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0500" y="4849512"/>
            <a:ext cx="8915400" cy="15411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Nếu không có lỗi thì khi chia đa thức thu cho đa thức sinh sẽ có độ dư bằng 0.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8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Ví dụ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219200"/>
                <a:ext cx="8686800" cy="18689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Cần truyền đi một khung tin 8 bit 1110 0110 qua đường truyền số liệu sử dụng mã CRC để phát hiện lỗi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sinh sử dụng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2200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219200"/>
                <a:ext cx="8686800" cy="1868905"/>
              </a:xfrm>
              <a:blipFill>
                <a:blip r:embed="rId2"/>
                <a:stretch>
                  <a:fillRect l="-146" r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Ví dụ mã CRC (tt)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tin: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2200" i="1" dirty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Nhân</a:t>
                </a:r>
                <a:r>
                  <a:rPr lang="en-V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được số dư là: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phát: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Vậy từ mã phát đi là: 1110 0110  0110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  <a:blipFill>
                <a:blip r:embed="rId2"/>
                <a:stretch>
                  <a:fillRect l="-146" b="-307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82B5787-3A0E-AF43-AACA-83FD9E08DA7C}"/>
              </a:ext>
            </a:extLst>
          </p:cNvPr>
          <p:cNvSpPr/>
          <p:nvPr/>
        </p:nvSpPr>
        <p:spPr>
          <a:xfrm>
            <a:off x="4572000" y="3733800"/>
            <a:ext cx="914400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759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0"/>
            <a:ext cx="8613775" cy="91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vi-VN" sz="3400" dirty="0">
                <a:solidFill>
                  <a:schemeClr val="tx1"/>
                </a:solidFill>
                <a:latin typeface="Arial"/>
                <a:cs typeface="Arial"/>
              </a:rPr>
              <a:t>Hệ thống thông tin số điển hình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8382000" y="3048000"/>
            <a:ext cx="685800" cy="167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Kênh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thông</a:t>
            </a:r>
          </a:p>
          <a:p>
            <a:pPr algn="ctr"/>
            <a:endParaRPr lang="vi-VN" sz="200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vi-VN" sz="2000">
                <a:latin typeface="Times New Roman" pitchFamily="18" charset="0"/>
                <a:cs typeface="Times New Roman" pitchFamily="18" charset="0"/>
              </a:rPr>
              <a:t>tin</a:t>
            </a:r>
          </a:p>
        </p:txBody>
      </p:sp>
      <p:sp>
        <p:nvSpPr>
          <p:cNvPr id="66564" name="Line 35"/>
          <p:cNvSpPr>
            <a:spLocks noChangeShapeType="1"/>
          </p:cNvSpPr>
          <p:nvPr/>
        </p:nvSpPr>
        <p:spPr bwMode="auto">
          <a:xfrm>
            <a:off x="8229600" y="2895600"/>
            <a:ext cx="0" cy="1925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lIns="36000" rIns="36000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5" name="AutoShape 46"/>
          <p:cNvSpPr>
            <a:spLocks noChangeArrowheads="1"/>
          </p:cNvSpPr>
          <p:nvPr/>
        </p:nvSpPr>
        <p:spPr bwMode="auto">
          <a:xfrm>
            <a:off x="8115300" y="34290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152400" y="1814513"/>
            <a:ext cx="8293100" cy="1122363"/>
            <a:chOff x="96" y="1143"/>
            <a:chExt cx="5224" cy="707"/>
          </a:xfrm>
        </p:grpSpPr>
        <p:sp>
          <p:nvSpPr>
            <p:cNvPr id="66608" name="Line 5"/>
            <p:cNvSpPr>
              <a:spLocks noChangeShapeType="1"/>
            </p:cNvSpPr>
            <p:nvPr/>
          </p:nvSpPr>
          <p:spPr bwMode="auto">
            <a:xfrm>
              <a:off x="96" y="1527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9" name="Text Box 6"/>
            <p:cNvSpPr txBox="1">
              <a:spLocks noChangeArrowheads="1"/>
            </p:cNvSpPr>
            <p:nvPr/>
          </p:nvSpPr>
          <p:spPr bwMode="auto">
            <a:xfrm>
              <a:off x="480" y="1247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300" dirty="0">
                  <a:latin typeface="Times New Roman" pitchFamily="18" charset="0"/>
                  <a:cs typeface="Times New Roman" pitchFamily="18" charset="0"/>
                </a:rPr>
                <a:t>Định dạng</a:t>
              </a:r>
            </a:p>
          </p:txBody>
        </p:sp>
        <p:sp>
          <p:nvSpPr>
            <p:cNvPr id="66610" name="Text Box 7"/>
            <p:cNvSpPr txBox="1">
              <a:spLocks noChangeArrowheads="1"/>
            </p:cNvSpPr>
            <p:nvPr/>
          </p:nvSpPr>
          <p:spPr bwMode="auto">
            <a:xfrm>
              <a:off x="1096" y="1143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nguồn</a:t>
              </a:r>
            </a:p>
          </p:txBody>
        </p:sp>
        <p:sp>
          <p:nvSpPr>
            <p:cNvPr id="66611" name="Text Box 8"/>
            <p:cNvSpPr txBox="1">
              <a:spLocks noChangeArrowheads="1"/>
            </p:cNvSpPr>
            <p:nvPr/>
          </p:nvSpPr>
          <p:spPr bwMode="auto">
            <a:xfrm>
              <a:off x="1814" y="1143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Mật mã hóa</a:t>
              </a:r>
            </a:p>
          </p:txBody>
        </p:sp>
        <p:sp>
          <p:nvSpPr>
            <p:cNvPr id="66612" name="Text Box 9"/>
            <p:cNvSpPr txBox="1">
              <a:spLocks noChangeArrowheads="1"/>
            </p:cNvSpPr>
            <p:nvPr/>
          </p:nvSpPr>
          <p:spPr bwMode="auto">
            <a:xfrm>
              <a:off x="2443" y="1143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Mã hóa kênh</a:t>
              </a:r>
            </a:p>
          </p:txBody>
        </p:sp>
        <p:sp>
          <p:nvSpPr>
            <p:cNvPr id="66613" name="Text Box 10"/>
            <p:cNvSpPr txBox="1">
              <a:spLocks noChangeArrowheads="1"/>
            </p:cNvSpPr>
            <p:nvPr/>
          </p:nvSpPr>
          <p:spPr bwMode="auto">
            <a:xfrm>
              <a:off x="3072" y="1248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Ghép kênh</a:t>
              </a:r>
            </a:p>
          </p:txBody>
        </p:sp>
        <p:sp>
          <p:nvSpPr>
            <p:cNvPr id="66614" name="Text Box 11"/>
            <p:cNvSpPr txBox="1">
              <a:spLocks noChangeArrowheads="1"/>
            </p:cNvSpPr>
            <p:nvPr/>
          </p:nvSpPr>
          <p:spPr bwMode="auto">
            <a:xfrm>
              <a:off x="3792" y="1239"/>
              <a:ext cx="44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Điều chế</a:t>
              </a:r>
            </a:p>
          </p:txBody>
        </p:sp>
        <p:sp>
          <p:nvSpPr>
            <p:cNvPr id="66615" name="Text Box 12"/>
            <p:cNvSpPr txBox="1">
              <a:spLocks noChangeArrowheads="1"/>
            </p:cNvSpPr>
            <p:nvPr/>
          </p:nvSpPr>
          <p:spPr bwMode="auto">
            <a:xfrm>
              <a:off x="4416" y="1143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 dirty="0">
                  <a:latin typeface="Times New Roman" pitchFamily="18" charset="0"/>
                  <a:cs typeface="Times New Roman" pitchFamily="18" charset="0"/>
                </a:rPr>
                <a:t>Đa truy cập</a:t>
              </a:r>
            </a:p>
          </p:txBody>
        </p:sp>
        <p:sp>
          <p:nvSpPr>
            <p:cNvPr id="66616" name="Line 13"/>
            <p:cNvSpPr>
              <a:spLocks noChangeShapeType="1"/>
            </p:cNvSpPr>
            <p:nvPr/>
          </p:nvSpPr>
          <p:spPr bwMode="auto">
            <a:xfrm>
              <a:off x="916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7" name="Line 14"/>
            <p:cNvSpPr>
              <a:spLocks noChangeShapeType="1"/>
            </p:cNvSpPr>
            <p:nvPr/>
          </p:nvSpPr>
          <p:spPr bwMode="auto">
            <a:xfrm>
              <a:off x="1635" y="154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8" name="Line 15"/>
            <p:cNvSpPr>
              <a:spLocks noChangeShapeType="1"/>
            </p:cNvSpPr>
            <p:nvPr/>
          </p:nvSpPr>
          <p:spPr bwMode="auto">
            <a:xfrm>
              <a:off x="2263" y="154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19" name="Line 16"/>
            <p:cNvSpPr>
              <a:spLocks noChangeShapeType="1"/>
            </p:cNvSpPr>
            <p:nvPr/>
          </p:nvSpPr>
          <p:spPr bwMode="auto">
            <a:xfrm>
              <a:off x="2892" y="1345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0" name="Line 17"/>
            <p:cNvSpPr>
              <a:spLocks noChangeShapeType="1"/>
            </p:cNvSpPr>
            <p:nvPr/>
          </p:nvSpPr>
          <p:spPr bwMode="auto">
            <a:xfrm>
              <a:off x="3610" y="1507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1" name="Line 18"/>
            <p:cNvSpPr>
              <a:spLocks noChangeShapeType="1"/>
            </p:cNvSpPr>
            <p:nvPr/>
          </p:nvSpPr>
          <p:spPr bwMode="auto">
            <a:xfrm>
              <a:off x="4238" y="1507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2" name="Line 19"/>
            <p:cNvSpPr>
              <a:spLocks noChangeShapeType="1"/>
            </p:cNvSpPr>
            <p:nvPr/>
          </p:nvSpPr>
          <p:spPr bwMode="auto">
            <a:xfrm>
              <a:off x="4856" y="1519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3" name="Line 20"/>
            <p:cNvSpPr>
              <a:spLocks noChangeShapeType="1"/>
            </p:cNvSpPr>
            <p:nvPr/>
          </p:nvSpPr>
          <p:spPr bwMode="auto">
            <a:xfrm>
              <a:off x="2976" y="151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4" name="Line 21"/>
            <p:cNvSpPr>
              <a:spLocks noChangeShapeType="1"/>
            </p:cNvSpPr>
            <p:nvPr/>
          </p:nvSpPr>
          <p:spPr bwMode="auto">
            <a:xfrm>
              <a:off x="2976" y="1671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28" name="Text Box 57"/>
            <p:cNvSpPr txBox="1">
              <a:spLocks noChangeArrowheads="1"/>
            </p:cNvSpPr>
            <p:nvPr/>
          </p:nvSpPr>
          <p:spPr bwMode="auto">
            <a:xfrm>
              <a:off x="5032" y="1199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  <a:p>
              <a:pPr algn="ctr"/>
              <a:r>
                <a:rPr lang="vi-VN" sz="2000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146050" y="4733927"/>
            <a:ext cx="8312150" cy="1122363"/>
            <a:chOff x="92" y="2982"/>
            <a:chExt cx="5236" cy="707"/>
          </a:xfrm>
        </p:grpSpPr>
        <p:sp>
          <p:nvSpPr>
            <p:cNvPr id="66587" name="Text Box 23"/>
            <p:cNvSpPr txBox="1">
              <a:spLocks noChangeArrowheads="1"/>
            </p:cNvSpPr>
            <p:nvPr/>
          </p:nvSpPr>
          <p:spPr bwMode="auto">
            <a:xfrm>
              <a:off x="472" y="3065"/>
              <a:ext cx="448" cy="576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Định dạng</a:t>
              </a:r>
            </a:p>
          </p:txBody>
        </p:sp>
        <p:sp>
          <p:nvSpPr>
            <p:cNvPr id="66588" name="Text Box 24"/>
            <p:cNvSpPr txBox="1">
              <a:spLocks noChangeArrowheads="1"/>
            </p:cNvSpPr>
            <p:nvPr/>
          </p:nvSpPr>
          <p:spPr bwMode="auto">
            <a:xfrm>
              <a:off x="1096" y="2982"/>
              <a:ext cx="53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 mã nguồn</a:t>
              </a:r>
            </a:p>
          </p:txBody>
        </p:sp>
        <p:sp>
          <p:nvSpPr>
            <p:cNvPr id="66589" name="Text Box 25"/>
            <p:cNvSpPr txBox="1">
              <a:spLocks noChangeArrowheads="1"/>
            </p:cNvSpPr>
            <p:nvPr/>
          </p:nvSpPr>
          <p:spPr bwMode="auto">
            <a:xfrm>
              <a:off x="1814" y="2982"/>
              <a:ext cx="449" cy="70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Giảimật mã</a:t>
              </a:r>
            </a:p>
          </p:txBody>
        </p:sp>
        <p:sp>
          <p:nvSpPr>
            <p:cNvPr id="66590" name="Text Box 26"/>
            <p:cNvSpPr txBox="1">
              <a:spLocks noChangeArrowheads="1"/>
            </p:cNvSpPr>
            <p:nvPr/>
          </p:nvSpPr>
          <p:spPr bwMode="auto">
            <a:xfrm>
              <a:off x="2443" y="2982"/>
              <a:ext cx="449" cy="70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>
              <a:defPPr>
                <a:defRPr lang="en-US"/>
              </a:defPPr>
              <a:lvl1pPr algn="ctr">
                <a:defRPr sz="2300"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r>
                <a:rPr lang="vi-VN" dirty="0"/>
                <a:t>Giảimã kênh</a:t>
              </a:r>
            </a:p>
          </p:txBody>
        </p:sp>
        <p:sp>
          <p:nvSpPr>
            <p:cNvPr id="66591" name="Text Box 27"/>
            <p:cNvSpPr txBox="1">
              <a:spLocks noChangeArrowheads="1"/>
            </p:cNvSpPr>
            <p:nvPr/>
          </p:nvSpPr>
          <p:spPr bwMode="auto">
            <a:xfrm>
              <a:off x="3071" y="3083"/>
              <a:ext cx="539" cy="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Tách kênh</a:t>
              </a:r>
            </a:p>
          </p:txBody>
        </p:sp>
        <p:sp>
          <p:nvSpPr>
            <p:cNvPr id="66592" name="Text Box 28"/>
            <p:cNvSpPr txBox="1">
              <a:spLocks noChangeArrowheads="1"/>
            </p:cNvSpPr>
            <p:nvPr/>
          </p:nvSpPr>
          <p:spPr bwMode="auto">
            <a:xfrm>
              <a:off x="3789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điều chế</a:t>
              </a:r>
            </a:p>
          </p:txBody>
        </p:sp>
        <p:sp>
          <p:nvSpPr>
            <p:cNvPr id="66593" name="Text Box 29"/>
            <p:cNvSpPr txBox="1">
              <a:spLocks noChangeArrowheads="1"/>
            </p:cNvSpPr>
            <p:nvPr/>
          </p:nvSpPr>
          <p:spPr bwMode="auto">
            <a:xfrm>
              <a:off x="4427" y="2982"/>
              <a:ext cx="449" cy="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400">
                  <a:latin typeface="Times New Roman" pitchFamily="18" charset="0"/>
                  <a:cs typeface="Times New Roman" pitchFamily="18" charset="0"/>
                </a:rPr>
                <a:t>Giải truy cập</a:t>
              </a:r>
            </a:p>
          </p:txBody>
        </p:sp>
        <p:sp>
          <p:nvSpPr>
            <p:cNvPr id="66594" name="Line 30"/>
            <p:cNvSpPr>
              <a:spLocks noChangeShapeType="1"/>
            </p:cNvSpPr>
            <p:nvPr/>
          </p:nvSpPr>
          <p:spPr bwMode="auto">
            <a:xfrm rot="10800000">
              <a:off x="4880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5" name="Line 31"/>
            <p:cNvSpPr>
              <a:spLocks noChangeShapeType="1"/>
            </p:cNvSpPr>
            <p:nvPr/>
          </p:nvSpPr>
          <p:spPr bwMode="auto">
            <a:xfrm flipH="1">
              <a:off x="2976" y="3353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6" name="Line 32"/>
            <p:cNvSpPr>
              <a:spLocks noChangeShapeType="1"/>
            </p:cNvSpPr>
            <p:nvPr/>
          </p:nvSpPr>
          <p:spPr bwMode="auto">
            <a:xfrm rot="10800000">
              <a:off x="4238" y="3346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7" name="Line 33"/>
            <p:cNvSpPr>
              <a:spLocks noChangeShapeType="1"/>
            </p:cNvSpPr>
            <p:nvPr/>
          </p:nvSpPr>
          <p:spPr bwMode="auto">
            <a:xfrm rot="10800000">
              <a:off x="1632" y="3353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8" name="Line 34"/>
            <p:cNvSpPr>
              <a:spLocks noChangeShapeType="1"/>
            </p:cNvSpPr>
            <p:nvPr/>
          </p:nvSpPr>
          <p:spPr bwMode="auto">
            <a:xfrm rot="10800000">
              <a:off x="2256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99" name="Line 36"/>
            <p:cNvSpPr>
              <a:spLocks noChangeShapeType="1"/>
            </p:cNvSpPr>
            <p:nvPr/>
          </p:nvSpPr>
          <p:spPr bwMode="auto">
            <a:xfrm rot="10800000">
              <a:off x="2892" y="3184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0" name="Line 38"/>
            <p:cNvSpPr>
              <a:spLocks noChangeShapeType="1"/>
            </p:cNvSpPr>
            <p:nvPr/>
          </p:nvSpPr>
          <p:spPr bwMode="auto">
            <a:xfrm flipH="1">
              <a:off x="2976" y="3497"/>
              <a:ext cx="9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1" name="Line 39"/>
            <p:cNvSpPr>
              <a:spLocks noChangeShapeType="1"/>
            </p:cNvSpPr>
            <p:nvPr/>
          </p:nvSpPr>
          <p:spPr bwMode="auto">
            <a:xfrm rot="10800000">
              <a:off x="912" y="3353"/>
              <a:ext cx="1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2" name="Line 40"/>
            <p:cNvSpPr>
              <a:spLocks noChangeShapeType="1"/>
            </p:cNvSpPr>
            <p:nvPr/>
          </p:nvSpPr>
          <p:spPr bwMode="auto">
            <a:xfrm rot="10800000">
              <a:off x="92" y="3353"/>
              <a:ext cx="3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3" name="Line 41"/>
            <p:cNvSpPr>
              <a:spLocks noChangeShapeType="1"/>
            </p:cNvSpPr>
            <p:nvPr/>
          </p:nvSpPr>
          <p:spPr bwMode="auto">
            <a:xfrm rot="10800000">
              <a:off x="3610" y="3346"/>
              <a:ext cx="17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</p:spPr>
          <p:txBody>
            <a:bodyPr lIns="36000" rIns="36000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607" name="Text Box 58"/>
            <p:cNvSpPr txBox="1">
              <a:spLocks noChangeArrowheads="1"/>
            </p:cNvSpPr>
            <p:nvPr/>
          </p:nvSpPr>
          <p:spPr bwMode="auto">
            <a:xfrm>
              <a:off x="5040" y="3033"/>
              <a:ext cx="288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R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C</a:t>
              </a:r>
            </a:p>
            <a:p>
              <a:pPr algn="ctr"/>
              <a:r>
                <a:rPr lang="vi-VN" sz="200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</p:grpSp>
      <p:sp>
        <p:nvSpPr>
          <p:cNvPr id="66568" name="Text Box 59"/>
          <p:cNvSpPr txBox="1">
            <a:spLocks noChangeArrowheads="1"/>
          </p:cNvSpPr>
          <p:nvPr/>
        </p:nvSpPr>
        <p:spPr bwMode="auto">
          <a:xfrm>
            <a:off x="3810000" y="3389313"/>
            <a:ext cx="855663" cy="801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36000" rIns="36000"/>
          <a:lstStyle/>
          <a:p>
            <a:pPr algn="ctr"/>
            <a:r>
              <a:rPr lang="vi-VN" sz="2400">
                <a:latin typeface="Times New Roman" pitchFamily="18" charset="0"/>
                <a:cs typeface="Times New Roman" pitchFamily="18" charset="0"/>
              </a:rPr>
              <a:t>Đồng bộ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219200" y="2819400"/>
            <a:ext cx="6934200" cy="533400"/>
            <a:chOff x="768" y="1776"/>
            <a:chExt cx="4368" cy="336"/>
          </a:xfrm>
        </p:grpSpPr>
        <p:sp>
          <p:nvSpPr>
            <p:cNvPr id="66579" name="Line 6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0" name="Line 6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1" name="Line 6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2" name="Line 6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3" name="Line 6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4" name="Line 65"/>
            <p:cNvSpPr>
              <a:spLocks noChangeShapeType="1"/>
            </p:cNvSpPr>
            <p:nvPr/>
          </p:nvSpPr>
          <p:spPr bwMode="auto">
            <a:xfrm flipV="1">
              <a:off x="2784" y="1776"/>
              <a:ext cx="12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5" name="Line 6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86" name="Line 6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 flipV="1">
            <a:off x="1143000" y="4267200"/>
            <a:ext cx="6934200" cy="533400"/>
            <a:chOff x="768" y="1776"/>
            <a:chExt cx="4368" cy="336"/>
          </a:xfrm>
        </p:grpSpPr>
        <p:sp>
          <p:nvSpPr>
            <p:cNvPr id="66571" name="Line 70"/>
            <p:cNvSpPr>
              <a:spLocks noChangeShapeType="1"/>
            </p:cNvSpPr>
            <p:nvPr/>
          </p:nvSpPr>
          <p:spPr bwMode="auto">
            <a:xfrm flipH="1" flipV="1">
              <a:off x="768" y="1872"/>
              <a:ext cx="15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2" name="Line 71"/>
            <p:cNvSpPr>
              <a:spLocks noChangeShapeType="1"/>
            </p:cNvSpPr>
            <p:nvPr/>
          </p:nvSpPr>
          <p:spPr bwMode="auto">
            <a:xfrm flipH="1" flipV="1">
              <a:off x="1392" y="1872"/>
              <a:ext cx="105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3" name="Line 72"/>
            <p:cNvSpPr>
              <a:spLocks noChangeShapeType="1"/>
            </p:cNvSpPr>
            <p:nvPr/>
          </p:nvSpPr>
          <p:spPr bwMode="auto">
            <a:xfrm flipH="1" flipV="1">
              <a:off x="2064" y="18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4" name="Line 73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5" name="Line 74"/>
            <p:cNvSpPr>
              <a:spLocks noChangeShapeType="1"/>
            </p:cNvSpPr>
            <p:nvPr/>
          </p:nvSpPr>
          <p:spPr bwMode="auto">
            <a:xfrm flipV="1">
              <a:off x="2688" y="177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6" name="Line 75"/>
            <p:cNvSpPr>
              <a:spLocks noChangeShapeType="1"/>
            </p:cNvSpPr>
            <p:nvPr/>
          </p:nvSpPr>
          <p:spPr bwMode="auto">
            <a:xfrm flipV="1">
              <a:off x="2784" y="1872"/>
              <a:ext cx="12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7" name="Line 76"/>
            <p:cNvSpPr>
              <a:spLocks noChangeShapeType="1"/>
            </p:cNvSpPr>
            <p:nvPr/>
          </p:nvSpPr>
          <p:spPr bwMode="auto">
            <a:xfrm flipV="1">
              <a:off x="2928" y="1872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578" name="Line 77"/>
            <p:cNvSpPr>
              <a:spLocks noChangeShapeType="1"/>
            </p:cNvSpPr>
            <p:nvPr/>
          </p:nvSpPr>
          <p:spPr bwMode="auto">
            <a:xfrm flipV="1">
              <a:off x="3024" y="1920"/>
              <a:ext cx="21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914400"/>
            <a:ext cx="533400" cy="244476"/>
          </a:xfrm>
        </p:spPr>
        <p:txBody>
          <a:bodyPr/>
          <a:lstStyle/>
          <a:p>
            <a:fld id="{CDD95983-6AA3-4F6B-98EA-7953A4D4C3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2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Ví dụ mã CRC (tt)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Giả sử từ mã thu được là: 1101 0110  0110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Đa thức thu: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vi-VN" sz="2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2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cho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dirty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có dư </a:t>
                </a:r>
                <a:r>
                  <a:rPr lang="en-VN" sz="22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có lỗi trong từ mã thu</a:t>
                </a:r>
                <a:endParaRPr lang="en-V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9067EA-6DBA-B848-851C-44CF426AD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1371600"/>
                <a:ext cx="8686800" cy="2895600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2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Khả năng phát hiện lỗi của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CRC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Một đa thức sinh bậc r có ít nhất 3 số 1 sẽ phát hiện được: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đơn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đôi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xảy ra với số lẻ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Tất cả các lỗi chùm (burst error) ngắn hơn r</a:t>
            </a:r>
          </a:p>
          <a:p>
            <a:pPr>
              <a:lnSpc>
                <a:spcPct val="15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Hầu hết các lỗi chùm dài hơn hoặc bằng r</a:t>
            </a:r>
          </a:p>
        </p:txBody>
      </p:sp>
    </p:spTree>
    <p:extLst>
      <p:ext uri="{BB962C8B-B14F-4D97-AF65-F5344CB8AC3E}">
        <p14:creationId xmlns:p14="http://schemas.microsoft.com/office/powerpoint/2010/main" val="162944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Một số đa thức sinh thực tế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C6F9-A4DA-8E4C-8715-88FE3812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" y="1447800"/>
            <a:ext cx="9144000" cy="1470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319E4A-1B4D-EE4E-AB03-C55345325D6B}"/>
              </a:ext>
            </a:extLst>
          </p:cNvPr>
          <p:cNvSpPr/>
          <p:nvPr/>
        </p:nvSpPr>
        <p:spPr>
          <a:xfrm>
            <a:off x="152400" y="3145033"/>
            <a:ext cx="8534400" cy="1122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CRC - 16 và CRC - CCITT được dùng rộng rãi trong mạng WAN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CRC - 32 được dùng trong hầu hết mạng LAN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476731-9EDF-584D-901B-6F2637DF210C}"/>
              </a:ext>
            </a:extLst>
          </p:cNvPr>
          <p:cNvSpPr/>
          <p:nvPr/>
        </p:nvSpPr>
        <p:spPr>
          <a:xfrm>
            <a:off x="8229600" y="1911019"/>
            <a:ext cx="914400" cy="54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14385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Mạch mã hoá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F7F38-79FA-474E-A673-E87CDBC2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Mạch giải mã CRC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92CA2-B9F7-6944-9F92-45B09763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73200"/>
            <a:ext cx="7518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7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Bài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tập</a:t>
            </a:r>
            <a:r>
              <a:rPr lang="en-US" sz="3200" dirty="0">
                <a:latin typeface="Arial"/>
                <a:cs typeface="Arial"/>
              </a:rPr>
              <a:t> 1 (</a:t>
            </a:r>
            <a:r>
              <a:rPr lang="en-US" sz="3200" dirty="0" err="1">
                <a:latin typeface="Arial"/>
                <a:cs typeface="Arial"/>
              </a:rPr>
              <a:t>bỏ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câu</a:t>
            </a:r>
            <a:r>
              <a:rPr lang="en-US" sz="3200" dirty="0">
                <a:latin typeface="Arial"/>
                <a:cs typeface="Arial"/>
              </a:rPr>
              <a:t> 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DC1B31-7384-CE45-900E-FEF03EEA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281"/>
            <a:ext cx="9144000" cy="34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Giới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thiệu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kỹ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thuật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hóa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kênh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phát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hiện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latin typeface="Arial"/>
                <a:cs typeface="Arial"/>
              </a:rPr>
              <a:t>Mã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sửa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lỗi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0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/>
                <a:cs typeface="Arial"/>
              </a:rPr>
              <a:t>Khả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khối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ct val="40000"/>
              </a:spcBef>
            </a:pP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 </a:t>
            </a:r>
            <a:r>
              <a:rPr lang="en-US" altLang="en-US" sz="2200" dirty="0" err="1">
                <a:latin typeface="Arial"/>
                <a:cs typeface="Arial"/>
              </a:rPr>
              <a:t>giữa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từ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một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 </a:t>
            </a:r>
            <a:r>
              <a:rPr lang="en-US" altLang="en-US" sz="2200" dirty="0" err="1">
                <a:latin typeface="Arial"/>
                <a:cs typeface="Arial"/>
              </a:rPr>
              <a:t>liên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quan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đến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năng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của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bộ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đó</a:t>
            </a:r>
            <a:r>
              <a:rPr lang="en-US" altLang="en-US" sz="2200" dirty="0">
                <a:latin typeface="Arial"/>
                <a:cs typeface="Arial"/>
              </a:rPr>
              <a:t>: </a:t>
            </a:r>
          </a:p>
          <a:p>
            <a:pPr marL="0" indent="1255713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endParaRPr lang="en-US" altLang="en-US" sz="2200" b="1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d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khoảng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cách</a:t>
            </a:r>
            <a:r>
              <a:rPr lang="en-US" altLang="en-US" sz="2200" dirty="0">
                <a:latin typeface="Arial"/>
                <a:cs typeface="Arial"/>
              </a:rPr>
              <a:t> Hamming</a:t>
            </a: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r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en-US" altLang="en-US" sz="2200" b="1" dirty="0">
                <a:latin typeface="Arial"/>
                <a:cs typeface="Arial"/>
              </a:rPr>
              <a:t>s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sửa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được</a:t>
            </a:r>
            <a:endParaRPr lang="vi-VN" altLang="en-US" sz="2200" dirty="0">
              <a:latin typeface="Arial"/>
              <a:cs typeface="Arial"/>
            </a:endParaRPr>
          </a:p>
          <a:p>
            <a:pPr marL="0" indent="2232025">
              <a:lnSpc>
                <a:spcPct val="150000"/>
              </a:lnSpc>
              <a:spcBef>
                <a:spcPct val="40000"/>
              </a:spcBef>
              <a:buNone/>
            </a:pPr>
            <a:r>
              <a:rPr lang="vi-VN" altLang="en-US" sz="2200" b="1" dirty="0">
                <a:latin typeface="Arial"/>
                <a:cs typeface="Arial"/>
              </a:rPr>
              <a:t>r &gt;</a:t>
            </a:r>
            <a:r>
              <a:rPr lang="en-US" altLang="en-US" sz="2200" b="1" dirty="0">
                <a:latin typeface="Arial"/>
                <a:cs typeface="Arial"/>
              </a:rPr>
              <a:t>=</a:t>
            </a:r>
            <a:r>
              <a:rPr lang="vi-VN" altLang="en-US" sz="2200" b="1" dirty="0">
                <a:latin typeface="Arial"/>
                <a:cs typeface="Arial"/>
              </a:rPr>
              <a:t> 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797175"/>
            <a:ext cx="2133600" cy="47942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42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Minh </a:t>
            </a:r>
            <a:r>
              <a:rPr lang="en-US" sz="3200" dirty="0" err="1">
                <a:latin typeface="Arial"/>
                <a:cs typeface="Arial"/>
              </a:rPr>
              <a:t>hoạ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khả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năng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phát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hiện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và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sửa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lỗi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62C5-DA37-474C-9CEA-BEB3AC75A586}" type="slidenum">
              <a:rPr lang="vi-VN" altLang="en-US" smtClean="0"/>
              <a:pPr/>
              <a:t>5</a:t>
            </a:fld>
            <a:endParaRPr lang="vi-VN" altLang="en-US"/>
          </a:p>
        </p:txBody>
      </p:sp>
      <p:graphicFrame>
        <p:nvGraphicFramePr>
          <p:cNvPr id="406758" name="Group 230"/>
          <p:cNvGraphicFramePr>
            <a:graphicFrameLocks noGrp="1"/>
          </p:cNvGraphicFramePr>
          <p:nvPr>
            <p:ph sz="quarter" idx="1"/>
          </p:nvPr>
        </p:nvGraphicFramePr>
        <p:xfrm>
          <a:off x="380998" y="1295400"/>
          <a:ext cx="8686802" cy="914400"/>
        </p:xfrm>
        <a:graphic>
          <a:graphicData uri="http://schemas.openxmlformats.org/drawingml/2006/table">
            <a:tbl>
              <a:tblPr/>
              <a:tblGrid>
                <a:gridCol w="124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693" marR="946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6761" name="Group 233"/>
          <p:cNvGraphicFramePr>
            <a:graphicFrameLocks noGrp="1"/>
          </p:cNvGraphicFramePr>
          <p:nvPr>
            <p:ph sz="quarter" idx="4294967295"/>
          </p:nvPr>
        </p:nvGraphicFramePr>
        <p:xfrm>
          <a:off x="1752600" y="2514600"/>
          <a:ext cx="5638800" cy="9144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tự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H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mã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111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457200" y="4953000"/>
            <a:ext cx="8686800" cy="170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M1 (d = 1) không có khả năng phát hiện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M2 (d = 2) phát hiện được 1 lỗi, không sửa được lỗi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456"/>
              </a:spcBef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dirty="0">
                <a:latin typeface="Arial"/>
                <a:cs typeface="Arial"/>
              </a:rPr>
              <a:t>Bộ mã M3 (d = 3) phát hiện và sửa được 1 lỗi</a:t>
            </a:r>
          </a:p>
        </p:txBody>
      </p:sp>
      <p:graphicFrame>
        <p:nvGraphicFramePr>
          <p:cNvPr id="406764" name="Group 236"/>
          <p:cNvGraphicFramePr>
            <a:graphicFrameLocks noGrp="1"/>
          </p:cNvGraphicFramePr>
          <p:nvPr/>
        </p:nvGraphicFramePr>
        <p:xfrm>
          <a:off x="2743200" y="3810000"/>
          <a:ext cx="3324225" cy="9144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Ký tự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Từ mã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001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42950" algn="l"/>
                          <a:tab pos="914400" algn="l"/>
                          <a:tab pos="3200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054" name="Oval 237"/>
          <p:cNvSpPr>
            <a:spLocks noChangeArrowheads="1"/>
          </p:cNvSpPr>
          <p:nvPr/>
        </p:nvSpPr>
        <p:spPr bwMode="auto">
          <a:xfrm>
            <a:off x="0" y="12954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M1</a:t>
            </a:r>
          </a:p>
        </p:txBody>
      </p:sp>
      <p:sp>
        <p:nvSpPr>
          <p:cNvPr id="406766" name="Oval 238"/>
          <p:cNvSpPr>
            <a:spLocks noChangeArrowheads="1"/>
          </p:cNvSpPr>
          <p:nvPr/>
        </p:nvSpPr>
        <p:spPr bwMode="auto">
          <a:xfrm>
            <a:off x="1524000" y="2346324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 dirty="0">
                <a:solidFill>
                  <a:srgbClr val="FF0000"/>
                </a:solidFill>
              </a:rPr>
              <a:t>M2</a:t>
            </a:r>
          </a:p>
        </p:txBody>
      </p:sp>
      <p:sp>
        <p:nvSpPr>
          <p:cNvPr id="406767" name="Oval 239"/>
          <p:cNvSpPr>
            <a:spLocks noChangeArrowheads="1"/>
          </p:cNvSpPr>
          <p:nvPr/>
        </p:nvSpPr>
        <p:spPr bwMode="auto">
          <a:xfrm>
            <a:off x="2362200" y="3657600"/>
            <a:ext cx="457200" cy="4572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b="1">
                <a:solidFill>
                  <a:srgbClr val="FF0000"/>
                </a:solidFill>
              </a:rPr>
              <a:t>M3</a:t>
            </a:r>
          </a:p>
        </p:txBody>
      </p:sp>
    </p:spTree>
    <p:extLst>
      <p:ext uri="{BB962C8B-B14F-4D97-AF65-F5344CB8AC3E}">
        <p14:creationId xmlns:p14="http://schemas.microsoft.com/office/powerpoint/2010/main" val="204448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0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6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6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766" grpId="0" animBg="1"/>
      <p:bldP spid="4067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dung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Giới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thiệu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kỹ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thuật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hóa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kênh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Mã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phát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hiện</a:t>
            </a:r>
            <a:r>
              <a:rPr lang="en-US" sz="2400" b="1" dirty="0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432FF"/>
                </a:solidFill>
                <a:latin typeface="Arial"/>
                <a:cs typeface="Arial"/>
              </a:rPr>
              <a:t>lỗi</a:t>
            </a:r>
            <a:endParaRPr lang="en-US" sz="2400" b="1" dirty="0">
              <a:solidFill>
                <a:srgbClr val="0432FF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Mã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sửa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lỗi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3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3200" dirty="0">
                <a:latin typeface="Arial"/>
                <a:cs typeface="Arial"/>
              </a:rPr>
              <a:t>Mã kiểm tra chẵn lẻ (parity)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9154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mã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khối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đơn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giản</a:t>
            </a:r>
            <a:endParaRPr lang="en-US" altLang="en-US" sz="22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Thêm</a:t>
            </a:r>
            <a:r>
              <a:rPr lang="en-US" altLang="en-US" sz="2200" dirty="0">
                <a:latin typeface="Arial"/>
                <a:cs typeface="Arial"/>
              </a:rPr>
              <a:t> bit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(parity – P )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trước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khi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truyền</a:t>
            </a:r>
            <a:r>
              <a:rPr lang="en-US" altLang="en-US" sz="2200" dirty="0">
                <a:latin typeface="Arial"/>
                <a:cs typeface="Arial"/>
              </a:rPr>
              <a:t>;</a:t>
            </a:r>
          </a:p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Có</a:t>
            </a:r>
            <a:r>
              <a:rPr lang="en-US" altLang="en-US" sz="2200" dirty="0">
                <a:latin typeface="Arial"/>
                <a:cs typeface="Arial"/>
              </a:rPr>
              <a:t> 2 </a:t>
            </a: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r>
              <a:rPr lang="en-US" altLang="en-US" sz="2200" dirty="0">
                <a:latin typeface="Arial"/>
                <a:cs typeface="Arial"/>
              </a:rPr>
              <a:t> (Even parity):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1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kể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bit P)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chẵn</a:t>
            </a:r>
            <a:endParaRPr lang="en-US" altLang="en-US" sz="2200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Loại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r>
              <a:rPr lang="en-US" altLang="en-US" sz="2200" dirty="0">
                <a:latin typeface="Arial"/>
                <a:cs typeface="Arial"/>
              </a:rPr>
              <a:t> (Odd parity): </a:t>
            </a:r>
            <a:r>
              <a:rPr lang="en-US" altLang="en-US" sz="2200" dirty="0" err="1">
                <a:latin typeface="Arial"/>
                <a:cs typeface="Arial"/>
              </a:rPr>
              <a:t>tổng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bit 1 </a:t>
            </a:r>
            <a:r>
              <a:rPr lang="en-US" altLang="en-US" sz="2200" dirty="0" err="1">
                <a:latin typeface="Arial"/>
                <a:cs typeface="Arial"/>
              </a:rPr>
              <a:t>trong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tự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kể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cả</a:t>
            </a:r>
            <a:r>
              <a:rPr lang="en-US" altLang="en-US" sz="2200" dirty="0">
                <a:latin typeface="Arial"/>
                <a:cs typeface="Arial"/>
              </a:rPr>
              <a:t> bit P) </a:t>
            </a:r>
            <a:r>
              <a:rPr lang="en-US" altLang="en-US" sz="2200" dirty="0" err="1">
                <a:latin typeface="Arial"/>
                <a:cs typeface="Arial"/>
              </a:rPr>
              <a:t>là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số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lẻ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85D6A1D-3665-484E-9AA0-346F30523C5B}"/>
              </a:ext>
            </a:extLst>
          </p:cNvPr>
          <p:cNvSpPr txBox="1">
            <a:spLocks/>
          </p:cNvSpPr>
          <p:nvPr/>
        </p:nvSpPr>
        <p:spPr>
          <a:xfrm>
            <a:off x="275409" y="4724400"/>
            <a:ext cx="8915400" cy="8223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rgbClr val="2909AF"/>
              </a:buClr>
              <a:buSzPct val="60000"/>
              <a:buFont typeface="Wingdings" pitchFamily="2" charset="2"/>
              <a:buChar char="q"/>
              <a:defRPr kumimoji="0"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rgbClr val="2909AF"/>
              </a:buClr>
              <a:buSzPct val="100000"/>
              <a:buFont typeface="Wingdings" pitchFamily="2" charset="2"/>
              <a:buChar char="§"/>
              <a:defRPr kumimoji="0" sz="19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rgbClr val="2909AF"/>
              </a:buClr>
              <a:buSzPct val="75000"/>
              <a:buFont typeface="Courier New" pitchFamily="49" charset="0"/>
              <a:buChar char="o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75000"/>
              <a:buFont typeface="Times New Roman" pitchFamily="18" charset="0"/>
              <a:buChar char="+"/>
              <a:defRPr kumimoji="0" sz="17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rgbClr val="2909AF"/>
              </a:buClr>
              <a:buSzPct val="65000"/>
              <a:buFont typeface="Arial" pitchFamily="34" charset="0"/>
              <a:buChar char="•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56"/>
              </a:spcBef>
            </a:pPr>
            <a:r>
              <a:rPr lang="en-US" altLang="en-US" sz="2200" dirty="0" err="1">
                <a:latin typeface="Arial"/>
                <a:cs typeface="Arial"/>
              </a:rPr>
              <a:t>Bên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thu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kiểm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phát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hiện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lỗi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dựa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vào</a:t>
            </a:r>
            <a:r>
              <a:rPr lang="en-US" altLang="en-US" sz="2200" dirty="0">
                <a:latin typeface="Arial"/>
                <a:cs typeface="Arial"/>
              </a:rPr>
              <a:t> bit P</a:t>
            </a:r>
          </a:p>
        </p:txBody>
      </p:sp>
    </p:spTree>
    <p:extLst>
      <p:ext uri="{BB962C8B-B14F-4D97-AF65-F5344CB8AC3E}">
        <p14:creationId xmlns:p14="http://schemas.microsoft.com/office/powerpoint/2010/main" val="71969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19"/>
          <p:cNvGrpSpPr>
            <a:grpSpLocks/>
          </p:cNvGrpSpPr>
          <p:nvPr/>
        </p:nvGrpSpPr>
        <p:grpSpPr bwMode="auto">
          <a:xfrm>
            <a:off x="609600" y="4792662"/>
            <a:ext cx="7772400" cy="1684338"/>
            <a:chOff x="762000" y="1384300"/>
            <a:chExt cx="7772400" cy="1684338"/>
          </a:xfrm>
        </p:grpSpPr>
        <p:sp>
          <p:nvSpPr>
            <p:cNvPr id="45061" name="Text Box 18"/>
            <p:cNvSpPr txBox="1">
              <a:spLocks noChangeArrowheads="1"/>
            </p:cNvSpPr>
            <p:nvPr/>
          </p:nvSpPr>
          <p:spPr bwMode="auto">
            <a:xfrm>
              <a:off x="6324600" y="1447800"/>
              <a:ext cx="22098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ja-JP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R</a:t>
              </a:r>
              <a:r>
                <a:rPr lang="pt-BR" altLang="ja-JP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 = </a:t>
              </a:r>
              <a:r>
                <a:rPr lang="pt-BR" altLang="ja-JP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k</a:t>
              </a:r>
              <a:r>
                <a:rPr lang="pt-BR" altLang="ja-JP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/</a:t>
              </a:r>
              <a:r>
                <a:rPr lang="pt-BR" altLang="ja-JP" sz="24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n</a:t>
              </a:r>
              <a:r>
                <a:rPr lang="pt-BR" altLang="ja-JP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 = 7/8</a:t>
              </a:r>
              <a:endParaRPr lang="vi-VN" altLang="en-US" sz="2400" dirty="0">
                <a:solidFill>
                  <a:srgbClr val="FF0000"/>
                </a:solidFill>
                <a:ea typeface="MS Mincho" panose="02020609040205080304" pitchFamily="49" charset="-128"/>
              </a:endParaRPr>
            </a:p>
          </p:txBody>
        </p:sp>
        <p:sp>
          <p:nvSpPr>
            <p:cNvPr id="45062" name="Text Box 17"/>
            <p:cNvSpPr txBox="1">
              <a:spLocks noChangeArrowheads="1"/>
            </p:cNvSpPr>
            <p:nvPr/>
          </p:nvSpPr>
          <p:spPr bwMode="auto">
            <a:xfrm>
              <a:off x="990600" y="2590800"/>
              <a:ext cx="6022975" cy="47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ja-JP" sz="1200">
                  <a:latin typeface="Times New Roman" panose="02020603050405020304" pitchFamily="18" charset="0"/>
                  <a:ea typeface="MS Mincho" panose="02020609040205080304" pitchFamily="49" charset="-128"/>
                </a:rPr>
                <a:t>                                    </a:t>
              </a:r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7 bit tin                   1bit</a:t>
              </a:r>
              <a:r>
                <a:rPr lang="en-US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kiểm tra</a:t>
              </a:r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                                    </a:t>
              </a:r>
              <a:endParaRPr lang="vi-VN" altLang="en-US" sz="2400">
                <a:ea typeface="MS Mincho" panose="02020609040205080304" pitchFamily="49" charset="-128"/>
              </a:endParaRPr>
            </a:p>
          </p:txBody>
        </p:sp>
        <p:sp>
          <p:nvSpPr>
            <p:cNvPr id="45063" name="Text Box 5"/>
            <p:cNvSpPr txBox="1">
              <a:spLocks noChangeArrowheads="1"/>
            </p:cNvSpPr>
            <p:nvPr/>
          </p:nvSpPr>
          <p:spPr bwMode="auto">
            <a:xfrm>
              <a:off x="762000" y="1447800"/>
              <a:ext cx="5486400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ja-JP" sz="2400">
                  <a:latin typeface="Times New Roman" panose="02020603050405020304" pitchFamily="18" charset="0"/>
                  <a:ea typeface="MS Mincho" panose="02020609040205080304" pitchFamily="49" charset="-128"/>
                </a:rPr>
                <a:t>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0     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1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2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3      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4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5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B</a:t>
              </a:r>
              <a:r>
                <a:rPr lang="vi-VN" altLang="ja-JP" sz="2400" b="1" baseline="-25000">
                  <a:latin typeface="Times New Roman" panose="02020603050405020304" pitchFamily="18" charset="0"/>
                  <a:ea typeface="MS Mincho" panose="02020609040205080304" pitchFamily="49" charset="-128"/>
                </a:rPr>
                <a:t>6</a:t>
              </a:r>
              <a:r>
                <a:rPr lang="vi-VN" altLang="ja-JP" sz="2400" b="1">
                  <a:latin typeface="Times New Roman" panose="02020603050405020304" pitchFamily="18" charset="0"/>
                  <a:ea typeface="MS Mincho" panose="02020609040205080304" pitchFamily="49" charset="-128"/>
                </a:rPr>
                <a:t>     </a:t>
              </a:r>
              <a:r>
                <a:rPr lang="vi-VN" altLang="ja-JP" sz="2400" b="1">
                  <a:solidFill>
                    <a:srgbClr val="FF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P</a:t>
              </a:r>
              <a:endParaRPr lang="vi-VN" altLang="en-US" sz="2400" b="1">
                <a:solidFill>
                  <a:srgbClr val="FF0000"/>
                </a:solidFill>
                <a:ea typeface="MS Mincho" panose="02020609040205080304" pitchFamily="49" charset="-128"/>
              </a:endParaRPr>
            </a:p>
          </p:txBody>
        </p:sp>
        <p:sp>
          <p:nvSpPr>
            <p:cNvPr id="45064" name="Line 6"/>
            <p:cNvSpPr>
              <a:spLocks noChangeShapeType="1"/>
            </p:cNvSpPr>
            <p:nvPr/>
          </p:nvSpPr>
          <p:spPr bwMode="auto">
            <a:xfrm>
              <a:off x="762000" y="1398588"/>
              <a:ext cx="4763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5" name="Line 7"/>
            <p:cNvSpPr>
              <a:spLocks noChangeShapeType="1"/>
            </p:cNvSpPr>
            <p:nvPr/>
          </p:nvSpPr>
          <p:spPr bwMode="auto">
            <a:xfrm>
              <a:off x="1403350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6" name="Line 8"/>
            <p:cNvSpPr>
              <a:spLocks noChangeShapeType="1"/>
            </p:cNvSpPr>
            <p:nvPr/>
          </p:nvSpPr>
          <p:spPr bwMode="auto">
            <a:xfrm>
              <a:off x="204311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7" name="Line 9"/>
            <p:cNvSpPr>
              <a:spLocks noChangeShapeType="1"/>
            </p:cNvSpPr>
            <p:nvPr/>
          </p:nvSpPr>
          <p:spPr bwMode="auto">
            <a:xfrm>
              <a:off x="268446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8" name="Line 10"/>
            <p:cNvSpPr>
              <a:spLocks noChangeShapeType="1"/>
            </p:cNvSpPr>
            <p:nvPr/>
          </p:nvSpPr>
          <p:spPr bwMode="auto">
            <a:xfrm>
              <a:off x="3325813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9" name="Line 11"/>
            <p:cNvSpPr>
              <a:spLocks noChangeShapeType="1"/>
            </p:cNvSpPr>
            <p:nvPr/>
          </p:nvSpPr>
          <p:spPr bwMode="auto">
            <a:xfrm>
              <a:off x="3967163" y="1398588"/>
              <a:ext cx="3175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0" name="Line 12"/>
            <p:cNvSpPr>
              <a:spLocks noChangeShapeType="1"/>
            </p:cNvSpPr>
            <p:nvPr/>
          </p:nvSpPr>
          <p:spPr bwMode="auto">
            <a:xfrm>
              <a:off x="4610100" y="1384300"/>
              <a:ext cx="3175" cy="7286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Line 13"/>
            <p:cNvSpPr>
              <a:spLocks noChangeShapeType="1"/>
            </p:cNvSpPr>
            <p:nvPr/>
          </p:nvSpPr>
          <p:spPr bwMode="auto">
            <a:xfrm>
              <a:off x="5254625" y="1400175"/>
              <a:ext cx="1588" cy="7286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2" name="Line 14"/>
            <p:cNvSpPr>
              <a:spLocks noChangeShapeType="1"/>
            </p:cNvSpPr>
            <p:nvPr/>
          </p:nvSpPr>
          <p:spPr bwMode="auto">
            <a:xfrm>
              <a:off x="5891213" y="1398588"/>
              <a:ext cx="4762" cy="7286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3" name="AutoShape 15"/>
            <p:cNvSpPr>
              <a:spLocks/>
            </p:cNvSpPr>
            <p:nvPr/>
          </p:nvSpPr>
          <p:spPr bwMode="auto">
            <a:xfrm rot="-5400000">
              <a:off x="2846388" y="206375"/>
              <a:ext cx="322262" cy="4491038"/>
            </a:xfrm>
            <a:prstGeom prst="leftBrace">
              <a:avLst>
                <a:gd name="adj1" fmla="val 116133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74" name="Line 16"/>
            <p:cNvSpPr>
              <a:spLocks noChangeShapeType="1"/>
            </p:cNvSpPr>
            <p:nvPr/>
          </p:nvSpPr>
          <p:spPr bwMode="auto">
            <a:xfrm flipV="1">
              <a:off x="5562600" y="2133600"/>
              <a:ext cx="3175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5" name="Line 19"/>
            <p:cNvSpPr>
              <a:spLocks noChangeShapeType="1"/>
            </p:cNvSpPr>
            <p:nvPr/>
          </p:nvSpPr>
          <p:spPr bwMode="auto">
            <a:xfrm>
              <a:off x="762000" y="2116138"/>
              <a:ext cx="5129213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6" name="Line 20"/>
            <p:cNvSpPr>
              <a:spLocks noChangeShapeType="1"/>
            </p:cNvSpPr>
            <p:nvPr/>
          </p:nvSpPr>
          <p:spPr bwMode="auto">
            <a:xfrm>
              <a:off x="762000" y="1393825"/>
              <a:ext cx="5129213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0" name="Text Box 25"/>
          <p:cNvSpPr txBox="1">
            <a:spLocks noChangeArrowheads="1"/>
          </p:cNvSpPr>
          <p:nvPr/>
        </p:nvSpPr>
        <p:spPr bwMode="auto">
          <a:xfrm>
            <a:off x="152400" y="1524000"/>
            <a:ext cx="8839200" cy="311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b="1" u="sng" dirty="0" err="1">
                <a:latin typeface="Arial"/>
                <a:cs typeface="Arial"/>
              </a:rPr>
              <a:t>Mã</a:t>
            </a:r>
            <a:r>
              <a:rPr lang="en-US" altLang="en-US" sz="2200" b="1" u="sng" dirty="0"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latin typeface="Arial"/>
                <a:cs typeface="Arial"/>
              </a:rPr>
              <a:t>hoá</a:t>
            </a:r>
            <a:r>
              <a:rPr lang="en-US" altLang="en-US" sz="2200" b="1" u="sng" dirty="0">
                <a:latin typeface="Arial"/>
                <a:cs typeface="Arial"/>
              </a:rPr>
              <a:t>: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tính bit 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gắn vào cuối ký tự 7 bit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 phát</a:t>
            </a:r>
            <a:r>
              <a:rPr lang="vi-VN" altLang="en-US" sz="2200" dirty="0">
                <a:latin typeface="Arial"/>
                <a:cs typeface="Arial"/>
              </a:rPr>
              <a:t> đi</a:t>
            </a:r>
            <a:endParaRPr lang="en-US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b="1" u="sng" dirty="0" err="1">
                <a:latin typeface="Arial"/>
                <a:cs typeface="Arial"/>
              </a:rPr>
              <a:t>Giải</a:t>
            </a:r>
            <a:r>
              <a:rPr lang="en-US" altLang="en-US" sz="2200" b="1" u="sng" dirty="0">
                <a:latin typeface="Arial"/>
                <a:cs typeface="Arial"/>
              </a:rPr>
              <a:t> </a:t>
            </a:r>
            <a:r>
              <a:rPr lang="en-US" altLang="en-US" sz="2200" b="1" u="sng" dirty="0" err="1">
                <a:latin typeface="Arial"/>
                <a:cs typeface="Arial"/>
              </a:rPr>
              <a:t>mã</a:t>
            </a:r>
            <a:r>
              <a:rPr lang="vi-VN" altLang="en-US" sz="2200" b="1" u="sng" dirty="0">
                <a:latin typeface="Arial"/>
                <a:cs typeface="Arial"/>
              </a:rPr>
              <a:t>:</a:t>
            </a:r>
            <a:r>
              <a:rPr lang="vi-VN" altLang="en-US" sz="2200" dirty="0">
                <a:latin typeface="Arial"/>
                <a:cs typeface="Arial"/>
              </a:rPr>
              <a:t>  tính bit 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so sánh với bit P thu.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§"/>
            </a:pPr>
            <a:r>
              <a:rPr lang="vi-VN" altLang="en-US" sz="2200" dirty="0">
                <a:latin typeface="Arial"/>
                <a:cs typeface="Arial"/>
              </a:rPr>
              <a:t>Nếu khớp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chấp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nhận</a:t>
            </a:r>
            <a:endParaRPr lang="en-US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§"/>
            </a:pPr>
            <a:r>
              <a:rPr lang="en-US" altLang="en-US" sz="2200" dirty="0" err="1">
                <a:latin typeface="Arial"/>
                <a:cs typeface="Arial"/>
              </a:rPr>
              <a:t>Nếu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không khớp </a:t>
            </a:r>
            <a:r>
              <a:rPr lang="vi-VN" altLang="en-US" sz="2200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vi-VN" altLang="en-US" sz="2200" dirty="0">
                <a:latin typeface="Arial"/>
                <a:cs typeface="Arial"/>
              </a:rPr>
              <a:t> từ chối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b="1" dirty="0">
                <a:latin typeface="Arial"/>
                <a:cs typeface="Arial"/>
              </a:rPr>
              <a:t>Cấu trúc từ mã: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Mã hóa và giải mã parity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25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25"/>
          <p:cNvSpPr txBox="1">
            <a:spLocks noChangeArrowheads="1"/>
          </p:cNvSpPr>
          <p:nvPr/>
        </p:nvSpPr>
        <p:spPr bwMode="auto">
          <a:xfrm>
            <a:off x="304800" y="1268943"/>
            <a:ext cx="8839200" cy="439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 sz="2200" dirty="0" err="1">
                <a:latin typeface="Arial"/>
                <a:cs typeface="Arial"/>
              </a:rPr>
              <a:t>Ký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vi-VN" altLang="en-US" sz="2200" dirty="0">
                <a:latin typeface="Arial"/>
                <a:cs typeface="Arial"/>
              </a:rPr>
              <a:t>tự cần truyền đi: 1001100 – dùng parity chẵn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vi-VN" altLang="en-US" sz="2200" b="1" dirty="0">
                <a:latin typeface="Arial"/>
                <a:cs typeface="Arial"/>
              </a:rPr>
              <a:t>Mã hoá: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vi-VN" altLang="en-US" sz="2200" dirty="0">
                <a:latin typeface="Arial"/>
                <a:cs typeface="Arial"/>
              </a:rPr>
              <a:t>Tính P = 1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vi-VN" altLang="en-US" sz="2200" dirty="0">
                <a:latin typeface="Arial"/>
                <a:cs typeface="Arial"/>
              </a:rPr>
              <a:t>Gắn P vào ký tự trên </a:t>
            </a:r>
            <a:r>
              <a:rPr lang="vi-VN" altLang="en-US" sz="2200" dirty="0">
                <a:latin typeface="Arial"/>
                <a:cs typeface="Arial"/>
                <a:sym typeface="Wingdings" pitchFamily="2" charset="2"/>
              </a:rPr>
              <a:t> ký tự mã hoá là: 1001100 1</a:t>
            </a:r>
            <a:endParaRPr lang="vi-VN" altLang="en-US" sz="2200" dirty="0">
              <a:latin typeface="Arial"/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anose="05000000000000000000" pitchFamily="2" charset="2"/>
              <a:buChar char="q"/>
            </a:pPr>
            <a:r>
              <a:rPr lang="en-VN" altLang="en-US" sz="2200" b="1" dirty="0">
                <a:latin typeface="Arial"/>
                <a:cs typeface="Arial"/>
              </a:rPr>
              <a:t>Giải mã: </a:t>
            </a:r>
            <a:r>
              <a:rPr lang="en-VN" altLang="en-US" sz="2200" dirty="0">
                <a:latin typeface="Arial"/>
                <a:cs typeface="Arial"/>
              </a:rPr>
              <a:t>giả sử thu được 10001001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en-VN" altLang="en-US" sz="2200" dirty="0">
                <a:latin typeface="Arial"/>
                <a:cs typeface="Arial"/>
              </a:rPr>
              <a:t>Rút ra bit P thu: P_thu = 1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40000"/>
              </a:spcBef>
              <a:buClr>
                <a:srgbClr val="2909AF"/>
              </a:buClr>
              <a:buSzPct val="60000"/>
              <a:buFont typeface="Wingdings" pitchFamily="2" charset="2"/>
              <a:buChar char="Ø"/>
            </a:pPr>
            <a:r>
              <a:rPr lang="en-VN" altLang="en-US" sz="2200" dirty="0">
                <a:latin typeface="Arial"/>
                <a:cs typeface="Arial"/>
              </a:rPr>
              <a:t>Tính bit P: P_tính = 0</a:t>
            </a:r>
            <a:endParaRPr lang="vi-VN" altLang="en-US" sz="22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95983-6AA3-4F6B-98EA-7953A4D4C3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200" dirty="0">
                <a:latin typeface="Arial"/>
                <a:cs typeface="Arial"/>
              </a:rPr>
              <a:t>Ví dụ mã parity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50BF45E-3D16-0D4C-A8C3-B3F878596EE7}"/>
              </a:ext>
            </a:extLst>
          </p:cNvPr>
          <p:cNvSpPr/>
          <p:nvPr/>
        </p:nvSpPr>
        <p:spPr>
          <a:xfrm>
            <a:off x="6934200" y="3200697"/>
            <a:ext cx="304800" cy="533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7C77E8-E246-D94F-B3C0-02C0A7105677}"/>
              </a:ext>
            </a:extLst>
          </p:cNvPr>
          <p:cNvSpPr/>
          <p:nvPr/>
        </p:nvSpPr>
        <p:spPr>
          <a:xfrm>
            <a:off x="4038600" y="4648200"/>
            <a:ext cx="381000" cy="83820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87C79F14-43EF-3245-9C39-DC8BB3BF7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62500"/>
            <a:ext cx="2209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ja-JP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Có</a:t>
            </a:r>
            <a:r>
              <a:rPr lang="pt-BR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pt-BR" altLang="ja-JP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lỗi</a:t>
            </a:r>
            <a:endParaRPr lang="vi-VN" altLang="en-US" sz="2400" dirty="0">
              <a:solidFill>
                <a:srgbClr val="FF0000"/>
              </a:solidFill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0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9671</TotalTime>
  <Words>1350</Words>
  <Application>Microsoft Macintosh PowerPoint</Application>
  <PresentationFormat>On-screen Show (4:3)</PresentationFormat>
  <Paragraphs>229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Tahoma</vt:lpstr>
      <vt:lpstr>Times New Roman</vt:lpstr>
      <vt:lpstr>Tw Cen MT</vt:lpstr>
      <vt:lpstr>Wingdings</vt:lpstr>
      <vt:lpstr>Median</vt:lpstr>
      <vt:lpstr>Chương 4:  KỸ thuật MÃ HÓA KÊNH</vt:lpstr>
      <vt:lpstr>Hệ thống thông tin số điển hình</vt:lpstr>
      <vt:lpstr>Nội dung</vt:lpstr>
      <vt:lpstr>Khả năng phát hiện và sửa lỗi của mã khối</vt:lpstr>
      <vt:lpstr>Minh hoạ khả năng phát hiện và sửa lỗi</vt:lpstr>
      <vt:lpstr>Nội dung</vt:lpstr>
      <vt:lpstr>Mã kiểm tra chẵn lẻ (parity)</vt:lpstr>
      <vt:lpstr>Mã hóa và giải mã parity</vt:lpstr>
      <vt:lpstr>Ví dụ mã parity</vt:lpstr>
      <vt:lpstr>Khả năng phát hiện lỗi của mã parity</vt:lpstr>
      <vt:lpstr>Mạch tính bit P</vt:lpstr>
      <vt:lpstr>Mã vòng CRC (Cyclic Redundancy Check)</vt:lpstr>
      <vt:lpstr>Phép cộng đa thức mã</vt:lpstr>
      <vt:lpstr>Phép nhân đa thức mã</vt:lpstr>
      <vt:lpstr>Phép chia đa thức mã</vt:lpstr>
      <vt:lpstr>Ví dụ 2 (tt) </vt:lpstr>
      <vt:lpstr>Mã hoá và giải mã CRC</vt:lpstr>
      <vt:lpstr>Ví dụ mã CRC</vt:lpstr>
      <vt:lpstr>Ví dụ mã CRC (tt)</vt:lpstr>
      <vt:lpstr>Ví dụ mã CRC (tt)</vt:lpstr>
      <vt:lpstr>Khả năng phát hiện lỗi của mã CRC</vt:lpstr>
      <vt:lpstr>Một số đa thức sinh thực tế</vt:lpstr>
      <vt:lpstr>Mạch mã hoá CRC</vt:lpstr>
      <vt:lpstr>Mạch giải mã CRC</vt:lpstr>
      <vt:lpstr>Bài tập 1 (bỏ câu 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  Phân tích tẦn sỐ  cho tín hiỆu và hỆ thỐng</dc:title>
  <dc:creator>sony</dc:creator>
  <cp:lastModifiedBy>Microsoft Office User</cp:lastModifiedBy>
  <cp:revision>506</cp:revision>
  <cp:lastPrinted>2020-02-19T10:06:43Z</cp:lastPrinted>
  <dcterms:created xsi:type="dcterms:W3CDTF">2011-06-12T11:37:37Z</dcterms:created>
  <dcterms:modified xsi:type="dcterms:W3CDTF">2021-11-07T06:54:00Z</dcterms:modified>
</cp:coreProperties>
</file>